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3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diagrams/drawing3.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ppt/diagrams/layout3.xml" ContentType="application/vnd.openxmlformats-officedocument.drawingml.diagramLayout+xml"/>
  <Override PartName="/ppt/diagrams/colors3.xml" ContentType="application/vnd.openxmlformats-officedocument.drawingml.diagramColors+xml"/>
  <Override PartName="/ppt/diagrams/layout2.xml" ContentType="application/vnd.openxmlformats-officedocument.drawingml.diagramLayout+xml"/>
  <Override PartName="/ppt/diagrams/quickStyle3.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ppt/revisionInfo.xml" ContentType="application/vnd.ms-powerpoint.revisioninfo+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2" r:id="rId5"/>
  </p:sldMasterIdLst>
  <p:notesMasterIdLst>
    <p:notesMasterId r:id="rId60"/>
  </p:notesMasterIdLst>
  <p:sldIdLst>
    <p:sldId id="257" r:id="rId6"/>
    <p:sldId id="301" r:id="rId7"/>
    <p:sldId id="261" r:id="rId8"/>
    <p:sldId id="1108" r:id="rId9"/>
    <p:sldId id="991" r:id="rId10"/>
    <p:sldId id="894" r:id="rId11"/>
    <p:sldId id="1584" r:id="rId12"/>
    <p:sldId id="1583" r:id="rId13"/>
    <p:sldId id="1581" r:id="rId14"/>
    <p:sldId id="1028" r:id="rId15"/>
    <p:sldId id="1578" r:id="rId16"/>
    <p:sldId id="1029" r:id="rId17"/>
    <p:sldId id="1579" r:id="rId18"/>
    <p:sldId id="1030" r:id="rId19"/>
    <p:sldId id="1580" r:id="rId20"/>
    <p:sldId id="1027" r:id="rId21"/>
    <p:sldId id="1588" r:id="rId22"/>
    <p:sldId id="411" r:id="rId23"/>
    <p:sldId id="263" r:id="rId24"/>
    <p:sldId id="406" r:id="rId25"/>
    <p:sldId id="451" r:id="rId26"/>
    <p:sldId id="447" r:id="rId27"/>
    <p:sldId id="1008" r:id="rId28"/>
    <p:sldId id="1001" r:id="rId29"/>
    <p:sldId id="427" r:id="rId30"/>
    <p:sldId id="432" r:id="rId31"/>
    <p:sldId id="437" r:id="rId32"/>
    <p:sldId id="304" r:id="rId33"/>
    <p:sldId id="1022" r:id="rId34"/>
    <p:sldId id="1018" r:id="rId35"/>
    <p:sldId id="1019" r:id="rId36"/>
    <p:sldId id="1020" r:id="rId37"/>
    <p:sldId id="1039" r:id="rId38"/>
    <p:sldId id="1040" r:id="rId39"/>
    <p:sldId id="1041" r:id="rId40"/>
    <p:sldId id="1043" r:id="rId41"/>
    <p:sldId id="1044" r:id="rId42"/>
    <p:sldId id="1045" r:id="rId43"/>
    <p:sldId id="1587" r:id="rId44"/>
    <p:sldId id="1589" r:id="rId45"/>
    <p:sldId id="1068" r:id="rId46"/>
    <p:sldId id="1069" r:id="rId47"/>
    <p:sldId id="1052" r:id="rId48"/>
    <p:sldId id="1064" r:id="rId49"/>
    <p:sldId id="1065" r:id="rId50"/>
    <p:sldId id="1066" r:id="rId51"/>
    <p:sldId id="996" r:id="rId52"/>
    <p:sldId id="1046" r:id="rId53"/>
    <p:sldId id="1586" r:id="rId54"/>
    <p:sldId id="1585" r:id="rId55"/>
    <p:sldId id="398" r:id="rId56"/>
    <p:sldId id="305" r:id="rId57"/>
    <p:sldId id="1037" r:id="rId58"/>
    <p:sldId id="99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5C4B5D1D-765F-BFE7-56D5-0BCCDCB3DB6B}" name="Prater, Michael - Division of Accountability Data and Analysis" initials="PA" userId="S::michael.prater@education.ky.gov::d1706e83-bbbf-420a-9299-477f144fa9a1" providerId="AD"/>
  <p188:author id="{0C431B50-E267-7ED8-372B-1A1B808F8997}" name="Jones, Helen - Division of Assessment and Accountability Support" initials="JHDoAaAS" userId="S::helen.jones@education.ky.gov::b7d6fb4f-88fd-4227-920b-6a3119e5e7a1" providerId="AD"/>
  <p188:author id="{771B6458-EC8F-ACB7-5084-9D6F069BC75D}" name="Avery, Devon - Division of Assessment and Accountability Support" initials="AS" userId="S::devon.avery@education.ky.gov::3c4d04ce-6fc5-4533-8afa-2b6776a03065" providerId="AD"/>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06503FA0-CBF4-1A7A-9030-A490AA4AEDD1}" name="Rome, Nathan -  Division of Accountability Data and Analysis" initials="RA" userId="S::nathan.rome2@education.ky.gov::b782872e-1e93-463d-b799-660fe6177205" providerId="AD"/>
  <p188:author id="{4E37AEA2-9003-7A2B-581B-AF4837220C73}" name="Riley, Ben - Division of Assessment and Accountability Support" initials="BR" userId="S::ben.riley@education.ky.gov::4cd6cdff-1273-49fa-8860-d0f5fa3fb9f7"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F4AFB8FE-2F89-BD15-88CD-DCAF584F8BCE}" name="Guest User" initials="GU" userId="S::urn:spo:anon#b8d00a6c8b0209b5fed9f16a4c639c5f2826c96e7d642f03ee068c911d5450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E2F0D9"/>
    <a:srgbClr val="FFF2CC"/>
    <a:srgbClr val="A9D18E"/>
    <a:srgbClr val="AB3515"/>
    <a:srgbClr val="007780"/>
    <a:srgbClr val="E7F1F1"/>
    <a:srgbClr val="6EC883"/>
    <a:srgbClr val="06B9C2"/>
    <a:srgbClr val="00A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E00DB-232E-445D-A6BB-26E75F2A795C}" v="15" dt="2023-10-13T13:21:26.963"/>
    <p1510:client id="{4569D53D-3FE3-42FD-A07F-B2AB08EE7ED3}" v="1445" dt="2023-10-13T12:57:04.800"/>
  </p1510:revLst>
</p1510:revInfo>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12"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ustomXml" Target="../customXml/item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2.xml.rels><?xml version="1.0" encoding="UTF-8" standalone="yes"?>
<Relationships xmlns="http://schemas.openxmlformats.org/package/2006/relationships"><Relationship Id="rId2" Type="http://schemas.openxmlformats.org/officeDocument/2006/relationships/hyperlink" Target="https://education.ky.gov/AA/distsupp/Documents/Nondisclosure_Embargoed_Data_Form.pdf" TargetMode="External"/><Relationship Id="rId1" Type="http://schemas.openxmlformats.org/officeDocument/2006/relationships/hyperlink" Target="https://education.ky.gov/AA/distsupp/Documents/Nondisclosure%20Prelim%20Data%20QC.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education.ky.gov/AA/distsupp/Documents/Nondisclosure_Embargoed_Data_Form.pdf" TargetMode="External"/><Relationship Id="rId1" Type="http://schemas.openxmlformats.org/officeDocument/2006/relationships/hyperlink" Target="https://education.ky.gov/AA/distsupp/Documents/Nondisclosure%20Prelim%20Data%20QC.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BC63C-C9C9-4928-A9B5-E0B5E2E830FC}" type="doc">
      <dgm:prSet loTypeId="urn:microsoft.com/office/officeart/2005/8/layout/chevron1" loCatId="process" qsTypeId="urn:microsoft.com/office/officeart/2005/8/quickstyle/3d1" qsCatId="3D" csTypeId="urn:microsoft.com/office/officeart/2005/8/colors/colorful5" csCatId="colorful" phldr="1"/>
      <dgm:spPr/>
      <dgm:t>
        <a:bodyPr/>
        <a:lstStyle/>
        <a:p>
          <a:endParaRPr lang="en-US"/>
        </a:p>
      </dgm:t>
    </dgm:pt>
    <dgm:pt modelId="{1C1A35EB-2203-441F-9FB4-B59D34FC3557}">
      <dgm:prSet phldrT="[Text]" custT="1"/>
      <dgm:spPr/>
      <dgm:t>
        <a:bodyPr/>
        <a:lstStyle/>
        <a:p>
          <a:pPr>
            <a:lnSpc>
              <a:spcPct val="100000"/>
            </a:lnSpc>
            <a:spcAft>
              <a:spcPts val="0"/>
            </a:spcAft>
          </a:pPr>
          <a:r>
            <a:rPr lang="en-US" sz="2000" b="0">
              <a:solidFill>
                <a:schemeClr val="tx1"/>
              </a:solidFill>
              <a:latin typeface="Franklin Gothic Medium" panose="020B0603020102020204"/>
            </a:rPr>
            <a:t>Oct</a:t>
          </a:r>
          <a:r>
            <a:rPr lang="en-US" sz="2000" b="0">
              <a:solidFill>
                <a:schemeClr val="tx1"/>
              </a:solidFill>
            </a:rPr>
            <a:t>. 30</a:t>
          </a:r>
        </a:p>
      </dgm:t>
      <dgm:extLst>
        <a:ext uri="{E40237B7-FDA0-4F09-8148-C483321AD2D9}">
          <dgm14:cNvPr xmlns:dgm14="http://schemas.microsoft.com/office/drawing/2010/diagram" id="0" name="" descr="A colored arrow indicating October 30 for  District Embargo to Open"/>
        </a:ext>
      </dgm:extLst>
    </dgm:pt>
    <dgm:pt modelId="{4A34DF5F-68A4-4954-BB02-0689CA680FC0}" type="parTrans" cxnId="{6424FA46-17C5-4097-A17A-BBCB6EDCA7BF}">
      <dgm:prSet/>
      <dgm:spPr/>
      <dgm:t>
        <a:bodyPr/>
        <a:lstStyle/>
        <a:p>
          <a:endParaRPr lang="en-US"/>
        </a:p>
      </dgm:t>
    </dgm:pt>
    <dgm:pt modelId="{95EAD681-41D7-4574-B728-D7A6891F8CDF}" type="sibTrans" cxnId="{6424FA46-17C5-4097-A17A-BBCB6EDCA7BF}">
      <dgm:prSet/>
      <dgm:spPr/>
      <dgm:t>
        <a:bodyPr/>
        <a:lstStyle/>
        <a:p>
          <a:endParaRPr lang="en-US"/>
        </a:p>
      </dgm:t>
    </dgm:pt>
    <dgm:pt modelId="{41F7BB3A-FA8D-4BFD-AF65-A0876B007597}">
      <dgm:prSet phldrT="[Text]" custT="1"/>
      <dgm:spPr/>
      <dgm:t>
        <a:bodyPr/>
        <a:lstStyle/>
        <a:p>
          <a:pPr rtl="0">
            <a:lnSpc>
              <a:spcPct val="100000"/>
            </a:lnSpc>
            <a:spcAft>
              <a:spcPts val="0"/>
            </a:spcAft>
          </a:pPr>
          <a:r>
            <a:rPr lang="en-US" sz="2000" b="0">
              <a:solidFill>
                <a:schemeClr val="tx1"/>
              </a:solidFill>
              <a:latin typeface="Franklin Gothic Medium" panose="020B0603020102020204"/>
            </a:rPr>
            <a:t>Oct</a:t>
          </a:r>
          <a:r>
            <a:rPr lang="en-US" sz="2000" b="0">
              <a:solidFill>
                <a:schemeClr val="tx1"/>
              </a:solidFill>
            </a:rPr>
            <a:t>. 31</a:t>
          </a:r>
        </a:p>
      </dgm:t>
      <dgm:extLst>
        <a:ext uri="{E40237B7-FDA0-4F09-8148-C483321AD2D9}">
          <dgm14:cNvPr xmlns:dgm14="http://schemas.microsoft.com/office/drawing/2010/diagram" id="0" name="" descr="A colored arrow indicating October 31 for  Embargo ends at 9:59 p.m. ET Public Release of School Accountability and test results at 10 p.m. ET &#10;"/>
        </a:ext>
      </dgm:extLst>
    </dgm:pt>
    <dgm:pt modelId="{478881D3-69F5-42E6-9C47-2EC6DA7C7318}" type="parTrans" cxnId="{C20E5579-2286-4F7A-B60C-B5FACA5C5452}">
      <dgm:prSet/>
      <dgm:spPr/>
      <dgm:t>
        <a:bodyPr/>
        <a:lstStyle/>
        <a:p>
          <a:endParaRPr lang="en-US"/>
        </a:p>
      </dgm:t>
    </dgm:pt>
    <dgm:pt modelId="{EA4394E9-9FB8-41C3-8AC4-572B1153FA42}" type="sibTrans" cxnId="{C20E5579-2286-4F7A-B60C-B5FACA5C5452}">
      <dgm:prSet/>
      <dgm:spPr/>
      <dgm:t>
        <a:bodyPr/>
        <a:lstStyle/>
        <a:p>
          <a:endParaRPr lang="en-US"/>
        </a:p>
      </dgm:t>
    </dgm:pt>
    <dgm:pt modelId="{00DBBD80-870B-4E83-AE80-620DB475A546}">
      <dgm:prSet phldrT="[Text]" custT="1"/>
      <dgm:spPr/>
      <dgm:t>
        <a:bodyPr/>
        <a:lstStyle/>
        <a:p>
          <a:pPr>
            <a:lnSpc>
              <a:spcPct val="100000"/>
            </a:lnSpc>
            <a:spcAft>
              <a:spcPts val="0"/>
            </a:spcAft>
          </a:pPr>
          <a:r>
            <a:rPr lang="en-US" sz="2000" b="0">
              <a:solidFill>
                <a:schemeClr val="tx1"/>
              </a:solidFill>
              <a:latin typeface="Franklin Gothic Medium" panose="020B0603020102020204"/>
            </a:rPr>
            <a:t>Nov. </a:t>
          </a:r>
          <a:r>
            <a:rPr lang="en-US" sz="2000" b="0">
              <a:solidFill>
                <a:schemeClr val="tx1"/>
              </a:solidFill>
            </a:rPr>
            <a:t>1 </a:t>
          </a:r>
          <a:r>
            <a:rPr lang="en-US" sz="2000" b="0">
              <a:solidFill>
                <a:schemeClr val="tx1"/>
              </a:solidFill>
              <a:latin typeface="Franklin Gothic Medium" panose="020B0603020102020204"/>
            </a:rPr>
            <a:t>– </a:t>
          </a:r>
        </a:p>
        <a:p>
          <a:pPr>
            <a:lnSpc>
              <a:spcPct val="100000"/>
            </a:lnSpc>
            <a:spcAft>
              <a:spcPts val="0"/>
            </a:spcAft>
          </a:pPr>
          <a:r>
            <a:rPr lang="en-US" sz="2000" b="0">
              <a:solidFill>
                <a:schemeClr val="tx1"/>
              </a:solidFill>
              <a:latin typeface="Franklin Gothic Medium" panose="020B0603020102020204"/>
            </a:rPr>
            <a:t>Nov</a:t>
          </a:r>
          <a:r>
            <a:rPr lang="en-US" sz="2000" b="0">
              <a:solidFill>
                <a:schemeClr val="tx1"/>
              </a:solidFill>
            </a:rPr>
            <a:t>. 13</a:t>
          </a:r>
        </a:p>
      </dgm:t>
      <dgm:extLst>
        <a:ext uri="{E40237B7-FDA0-4F09-8148-C483321AD2D9}">
          <dgm14:cNvPr xmlns:dgm14="http://schemas.microsoft.com/office/drawing/2010/diagram" id="0" name="" descr="A colored arrow indicating November 1-November 13  10-day Regulatory Data Review for new individual student change requests in SDRR begins at 9:00 a.m. ET and closes for new tickets at 12:00 p.m. ET (noon) &#10;"/>
        </a:ext>
      </dgm:extLst>
    </dgm:pt>
    <dgm:pt modelId="{811F66AC-A0F5-456C-B577-C6DA5861A435}" type="parTrans" cxnId="{5D499063-DDC7-4D93-9B9D-10F2028599A4}">
      <dgm:prSet/>
      <dgm:spPr/>
      <dgm:t>
        <a:bodyPr/>
        <a:lstStyle/>
        <a:p>
          <a:endParaRPr lang="en-US"/>
        </a:p>
      </dgm:t>
    </dgm:pt>
    <dgm:pt modelId="{1EF91F9C-6434-4B5D-9B11-290C9A0AFBCC}" type="sibTrans" cxnId="{5D499063-DDC7-4D93-9B9D-10F2028599A4}">
      <dgm:prSet/>
      <dgm:spPr/>
      <dgm:t>
        <a:bodyPr/>
        <a:lstStyle/>
        <a:p>
          <a:endParaRPr lang="en-US"/>
        </a:p>
      </dgm:t>
    </dgm:pt>
    <dgm:pt modelId="{C0AF5A98-F672-4EC9-97F8-9D19826FF662}">
      <dgm:prSet phldrT="[Text]" custT="1"/>
      <dgm:spPr/>
      <dgm:t>
        <a:bodyPr/>
        <a:lstStyle/>
        <a:p>
          <a:pPr>
            <a:lnSpc>
              <a:spcPct val="100000"/>
            </a:lnSpc>
            <a:spcAft>
              <a:spcPts val="0"/>
            </a:spcAft>
          </a:pPr>
          <a:r>
            <a:rPr lang="en-US" sz="1800"/>
            <a:t>Public Release of School Accountability and test results at 10 p.m. ET </a:t>
          </a:r>
        </a:p>
      </dgm:t>
    </dgm:pt>
    <dgm:pt modelId="{E141F74D-2876-4D01-A6AB-7FEBAE53A7C4}" type="parTrans" cxnId="{4F45E0C8-D9D1-4FC4-A5C2-17AF764C246A}">
      <dgm:prSet/>
      <dgm:spPr/>
      <dgm:t>
        <a:bodyPr/>
        <a:lstStyle/>
        <a:p>
          <a:endParaRPr lang="en-US"/>
        </a:p>
      </dgm:t>
    </dgm:pt>
    <dgm:pt modelId="{BCF1F569-BF35-4EFE-B376-028A84921CE5}" type="sibTrans" cxnId="{4F45E0C8-D9D1-4FC4-A5C2-17AF764C246A}">
      <dgm:prSet/>
      <dgm:spPr/>
      <dgm:t>
        <a:bodyPr/>
        <a:lstStyle/>
        <a:p>
          <a:endParaRPr lang="en-US"/>
        </a:p>
      </dgm:t>
    </dgm:pt>
    <dgm:pt modelId="{2E316248-5498-4A2A-8A3E-DF15D6D8E341}">
      <dgm:prSet phldrT="[Text]" custT="1"/>
      <dgm:spPr/>
      <dgm:t>
        <a:bodyPr/>
        <a:lstStyle/>
        <a:p>
          <a:pPr rtl="0">
            <a:lnSpc>
              <a:spcPct val="100000"/>
            </a:lnSpc>
            <a:spcAft>
              <a:spcPts val="0"/>
            </a:spcAft>
          </a:pPr>
          <a:r>
            <a:rPr lang="en-US" sz="1800"/>
            <a:t>District Embargo Opens at </a:t>
          </a:r>
          <a:r>
            <a:rPr lang="en-US" sz="1800" b="0">
              <a:solidFill>
                <a:schemeClr val="tx1"/>
              </a:solidFill>
            </a:rPr>
            <a:t>8:00 a.m. ET </a:t>
          </a:r>
          <a:endParaRPr lang="en-US" sz="1800"/>
        </a:p>
      </dgm:t>
    </dgm:pt>
    <dgm:pt modelId="{7F9F6BAB-4395-437C-86B3-9FC53D12F2EE}" type="parTrans" cxnId="{1899815C-8F1A-441C-B6D9-9B2F60CD3B3D}">
      <dgm:prSet/>
      <dgm:spPr/>
      <dgm:t>
        <a:bodyPr/>
        <a:lstStyle/>
        <a:p>
          <a:endParaRPr lang="en-US"/>
        </a:p>
      </dgm:t>
    </dgm:pt>
    <dgm:pt modelId="{78FD5B0C-B934-4647-BBB0-804EC0ECA4D4}" type="sibTrans" cxnId="{1899815C-8F1A-441C-B6D9-9B2F60CD3B3D}">
      <dgm:prSet/>
      <dgm:spPr/>
      <dgm:t>
        <a:bodyPr/>
        <a:lstStyle/>
        <a:p>
          <a:endParaRPr lang="en-US"/>
        </a:p>
      </dgm:t>
    </dgm:pt>
    <dgm:pt modelId="{042ABD39-6ADF-4A74-8A32-21A6A849EB92}">
      <dgm:prSet custT="1"/>
      <dgm:spPr/>
      <dgm:t>
        <a:bodyPr/>
        <a:lstStyle/>
        <a:p>
          <a:pPr>
            <a:lnSpc>
              <a:spcPct val="100000"/>
            </a:lnSpc>
            <a:spcAft>
              <a:spcPts val="0"/>
            </a:spcAft>
          </a:pPr>
          <a:r>
            <a:rPr lang="en-US" sz="1800"/>
            <a:t>10-day Regulatory Data Review for new individual student change requests in SDRR begins at 9:00 a.m. ET and closes for new tickets at </a:t>
          </a:r>
          <a:r>
            <a:rPr lang="en-US" sz="1800">
              <a:solidFill>
                <a:schemeClr val="tx1"/>
              </a:solidFill>
            </a:rPr>
            <a:t>12:00 p.m. ET (noon)</a:t>
          </a:r>
          <a:r>
            <a:rPr lang="en-US" sz="1800"/>
            <a:t> </a:t>
          </a:r>
        </a:p>
      </dgm:t>
      <dgm:extLst>
        <a:ext uri="{E40237B7-FDA0-4F09-8148-C483321AD2D9}">
          <dgm14:cNvPr xmlns:dgm14="http://schemas.microsoft.com/office/drawing/2010/diagram" id="0" name="" descr="&#10;"/>
        </a:ext>
      </dgm:extLst>
    </dgm:pt>
    <dgm:pt modelId="{002D40F0-F323-4837-9560-D6D520F5A9E0}" type="parTrans" cxnId="{60E084A5-DEDA-476B-8165-B82E29284A14}">
      <dgm:prSet/>
      <dgm:spPr/>
      <dgm:t>
        <a:bodyPr/>
        <a:lstStyle/>
        <a:p>
          <a:endParaRPr lang="en-US"/>
        </a:p>
      </dgm:t>
    </dgm:pt>
    <dgm:pt modelId="{A850D21A-F445-40DC-93A8-959E9AE05E68}" type="sibTrans" cxnId="{60E084A5-DEDA-476B-8165-B82E29284A14}">
      <dgm:prSet/>
      <dgm:spPr/>
      <dgm:t>
        <a:bodyPr/>
        <a:lstStyle/>
        <a:p>
          <a:endParaRPr lang="en-US"/>
        </a:p>
      </dgm:t>
    </dgm:pt>
    <dgm:pt modelId="{24B17D94-07FA-4A2D-A007-494EE23655C2}">
      <dgm:prSet phldrT="[Text]" custT="1"/>
      <dgm:spPr/>
      <dgm:t>
        <a:bodyPr/>
        <a:lstStyle/>
        <a:p>
          <a:pPr>
            <a:lnSpc>
              <a:spcPct val="100000"/>
            </a:lnSpc>
            <a:spcAft>
              <a:spcPts val="0"/>
            </a:spcAft>
          </a:pPr>
          <a:r>
            <a:rPr lang="en-US" sz="2000">
              <a:solidFill>
                <a:schemeClr val="tx1"/>
              </a:solidFill>
              <a:latin typeface="Franklin Gothic Medium" panose="020B0603020102020204"/>
            </a:rPr>
            <a:t>Oct</a:t>
          </a:r>
          <a:r>
            <a:rPr lang="en-US" sz="2000">
              <a:solidFill>
                <a:schemeClr val="tx1"/>
              </a:solidFill>
            </a:rPr>
            <a:t>. 30</a:t>
          </a:r>
        </a:p>
      </dgm:t>
      <dgm:extLst>
        <a:ext uri="{E40237B7-FDA0-4F09-8148-C483321AD2D9}">
          <dgm14:cNvPr xmlns:dgm14="http://schemas.microsoft.com/office/drawing/2010/diagram" id="0" name="" descr="A colored arrow indicating October 30 for Media Embargo Opens -Districts may begin discussing data under embargo privately with media at 12:00 p.m. ET (noon)&#10;  "/>
        </a:ext>
      </dgm:extLst>
    </dgm:pt>
    <dgm:pt modelId="{A9D0E59A-E4C5-492A-A783-531BC18E1A4E}" type="parTrans" cxnId="{CBDF9435-89FC-4BDC-A5A4-6AD64F1D27F3}">
      <dgm:prSet/>
      <dgm:spPr/>
      <dgm:t>
        <a:bodyPr/>
        <a:lstStyle/>
        <a:p>
          <a:endParaRPr lang="en-US"/>
        </a:p>
      </dgm:t>
    </dgm:pt>
    <dgm:pt modelId="{3F90BE99-F996-44A3-A5E2-A4C9BEB863EC}" type="sibTrans" cxnId="{CBDF9435-89FC-4BDC-A5A4-6AD64F1D27F3}">
      <dgm:prSet/>
      <dgm:spPr/>
      <dgm:t>
        <a:bodyPr/>
        <a:lstStyle/>
        <a:p>
          <a:endParaRPr lang="en-US"/>
        </a:p>
      </dgm:t>
    </dgm:pt>
    <dgm:pt modelId="{46A22857-78D0-412D-91C8-0668AF702913}">
      <dgm:prSet phldrT="[Text]" custT="1"/>
      <dgm:spPr/>
      <dgm:t>
        <a:bodyPr/>
        <a:lstStyle/>
        <a:p>
          <a:pPr rtl="0">
            <a:lnSpc>
              <a:spcPct val="100000"/>
            </a:lnSpc>
            <a:spcAft>
              <a:spcPts val="0"/>
            </a:spcAft>
          </a:pPr>
          <a:r>
            <a:rPr lang="en-US" sz="1800">
              <a:solidFill>
                <a:schemeClr val="tx1"/>
              </a:solidFill>
              <a:latin typeface="+mn-lt"/>
            </a:rPr>
            <a:t>Media Embargo </a:t>
          </a:r>
          <a:r>
            <a:rPr lang="en-US" sz="1800" b="0">
              <a:solidFill>
                <a:schemeClr val="tx1"/>
              </a:solidFill>
              <a:latin typeface="+mn-lt"/>
            </a:rPr>
            <a:t>Opens -Districts </a:t>
          </a:r>
          <a:r>
            <a:rPr lang="en-US" sz="1800">
              <a:solidFill>
                <a:schemeClr val="tx1"/>
              </a:solidFill>
              <a:latin typeface="+mn-lt"/>
            </a:rPr>
            <a:t>may begin discussing data under embargo privately with media at </a:t>
          </a:r>
          <a:r>
            <a:rPr lang="en-US" sz="1800">
              <a:solidFill>
                <a:schemeClr val="tx1"/>
              </a:solidFill>
            </a:rPr>
            <a:t>12:00 p.m. ET (noon)</a:t>
          </a:r>
          <a:endParaRPr lang="en-US" sz="1800">
            <a:solidFill>
              <a:schemeClr val="tx1"/>
            </a:solidFill>
            <a:latin typeface="+mn-lt"/>
          </a:endParaRPr>
        </a:p>
      </dgm:t>
    </dgm:pt>
    <dgm:pt modelId="{15A6A6ED-D13E-4D0E-9925-C70D09F18339}" type="sibTrans" cxnId="{85DD6091-09B7-47D6-AF5D-2F642D23BC41}">
      <dgm:prSet/>
      <dgm:spPr/>
      <dgm:t>
        <a:bodyPr/>
        <a:lstStyle/>
        <a:p>
          <a:endParaRPr lang="en-US"/>
        </a:p>
      </dgm:t>
    </dgm:pt>
    <dgm:pt modelId="{7A146568-D398-4A6F-892D-A5002D970E08}" type="parTrans" cxnId="{85DD6091-09B7-47D6-AF5D-2F642D23BC41}">
      <dgm:prSet/>
      <dgm:spPr/>
      <dgm:t>
        <a:bodyPr/>
        <a:lstStyle/>
        <a:p>
          <a:endParaRPr lang="en-US"/>
        </a:p>
      </dgm:t>
    </dgm:pt>
    <dgm:pt modelId="{CA9561B6-DE93-4911-8392-01D62A2DBE8A}">
      <dgm:prSet phldr="0" custT="1"/>
      <dgm:spPr/>
      <dgm:t>
        <a:bodyPr/>
        <a:lstStyle/>
        <a:p>
          <a:pPr rtl="0">
            <a:lnSpc>
              <a:spcPct val="100000"/>
            </a:lnSpc>
            <a:spcAft>
              <a:spcPts val="0"/>
            </a:spcAft>
          </a:pPr>
          <a:r>
            <a:rPr lang="en-US" sz="2000" b="0">
              <a:solidFill>
                <a:schemeClr val="tx1"/>
              </a:solidFill>
              <a:latin typeface="Franklin Gothic Medium" panose="020B0603020102020204"/>
            </a:rPr>
            <a:t>Oct. 31</a:t>
          </a:r>
        </a:p>
      </dgm:t>
      <dgm:extLst>
        <a:ext uri="{E40237B7-FDA0-4F09-8148-C483321AD2D9}">
          <dgm14:cNvPr xmlns:dgm14="http://schemas.microsoft.com/office/drawing/2010/diagram" id="0" name="" descr="A colored arrow indicating October 31 for  Embargo ends at 9:59 p.m. ET&#10;"/>
        </a:ext>
      </dgm:extLst>
    </dgm:pt>
    <dgm:pt modelId="{D0DAD7CF-CE27-4484-8855-A504A6211D65}" type="parTrans" cxnId="{07A7ED35-1DC7-48C0-B2F4-1A6C78036C2E}">
      <dgm:prSet/>
      <dgm:spPr/>
      <dgm:t>
        <a:bodyPr/>
        <a:lstStyle/>
        <a:p>
          <a:endParaRPr lang="en-US"/>
        </a:p>
      </dgm:t>
    </dgm:pt>
    <dgm:pt modelId="{2D2F616D-19DE-4892-988F-76CF94ED4E3E}" type="sibTrans" cxnId="{07A7ED35-1DC7-48C0-B2F4-1A6C78036C2E}">
      <dgm:prSet/>
      <dgm:spPr/>
      <dgm:t>
        <a:bodyPr/>
        <a:lstStyle/>
        <a:p>
          <a:endParaRPr lang="en-US"/>
        </a:p>
      </dgm:t>
    </dgm:pt>
    <dgm:pt modelId="{629BB168-9606-4923-B881-3220570832DC}">
      <dgm:prSet phldr="0" custT="1"/>
      <dgm:spPr/>
      <dgm:t>
        <a:bodyPr/>
        <a:lstStyle/>
        <a:p>
          <a:pPr>
            <a:lnSpc>
              <a:spcPct val="100000"/>
            </a:lnSpc>
            <a:spcAft>
              <a:spcPts val="0"/>
            </a:spcAft>
          </a:pPr>
          <a:r>
            <a:rPr lang="en-US" sz="1800" b="0">
              <a:solidFill>
                <a:schemeClr val="tx1"/>
              </a:solidFill>
              <a:latin typeface="Franklin Gothic Book"/>
            </a:rPr>
            <a:t>Embargo ends </a:t>
          </a:r>
          <a:r>
            <a:rPr lang="en-US" sz="1800"/>
            <a:t>at 9:59 p.m. ET</a:t>
          </a:r>
          <a:endParaRPr lang="en-US" sz="1800" b="0">
            <a:solidFill>
              <a:schemeClr val="tx1"/>
            </a:solidFill>
            <a:latin typeface="Franklin Gothic Book"/>
          </a:endParaRPr>
        </a:p>
      </dgm:t>
    </dgm:pt>
    <dgm:pt modelId="{0BDA16A8-9281-4772-BC05-5EC7D163083F}" type="parTrans" cxnId="{888FE93B-4E5B-4BAA-A713-9316018AA83F}">
      <dgm:prSet/>
      <dgm:spPr/>
      <dgm:t>
        <a:bodyPr/>
        <a:lstStyle/>
        <a:p>
          <a:endParaRPr lang="en-US"/>
        </a:p>
      </dgm:t>
    </dgm:pt>
    <dgm:pt modelId="{0152F3E6-A2C6-4281-A5E2-D708E5B3FC7B}" type="sibTrans" cxnId="{888FE93B-4E5B-4BAA-A713-9316018AA83F}">
      <dgm:prSet/>
      <dgm:spPr/>
      <dgm:t>
        <a:bodyPr/>
        <a:lstStyle/>
        <a:p>
          <a:endParaRPr lang="en-US"/>
        </a:p>
      </dgm:t>
    </dgm:pt>
    <dgm:pt modelId="{A6412440-1ADE-4151-9EEB-F9C1CBE7A3BE}" type="pres">
      <dgm:prSet presAssocID="{10FBC63C-C9C9-4928-A9B5-E0B5E2E830FC}" presName="Name0" presStyleCnt="0">
        <dgm:presLayoutVars>
          <dgm:dir/>
          <dgm:animLvl val="lvl"/>
          <dgm:resizeHandles val="exact"/>
        </dgm:presLayoutVars>
      </dgm:prSet>
      <dgm:spPr/>
    </dgm:pt>
    <dgm:pt modelId="{988CFC65-7141-4C2A-942F-A6FE45D5C779}" type="pres">
      <dgm:prSet presAssocID="{1C1A35EB-2203-441F-9FB4-B59D34FC3557}" presName="composite" presStyleCnt="0"/>
      <dgm:spPr/>
    </dgm:pt>
    <dgm:pt modelId="{36A21173-88C5-44E8-8423-59196FFBE7A9}" type="pres">
      <dgm:prSet presAssocID="{1C1A35EB-2203-441F-9FB4-B59D34FC3557}" presName="parTx" presStyleLbl="node1" presStyleIdx="0" presStyleCnt="5">
        <dgm:presLayoutVars>
          <dgm:chMax val="0"/>
          <dgm:chPref val="0"/>
          <dgm:bulletEnabled val="1"/>
        </dgm:presLayoutVars>
      </dgm:prSet>
      <dgm:spPr/>
    </dgm:pt>
    <dgm:pt modelId="{19DDA552-77F4-47A1-B3F0-C8F892C9CB09}" type="pres">
      <dgm:prSet presAssocID="{1C1A35EB-2203-441F-9FB4-B59D34FC3557}" presName="desTx" presStyleLbl="revTx" presStyleIdx="0" presStyleCnt="5">
        <dgm:presLayoutVars>
          <dgm:bulletEnabled val="1"/>
        </dgm:presLayoutVars>
      </dgm:prSet>
      <dgm:spPr/>
    </dgm:pt>
    <dgm:pt modelId="{3EEF9D3D-4C77-4335-A574-DD94D6D3E497}" type="pres">
      <dgm:prSet presAssocID="{95EAD681-41D7-4574-B728-D7A6891F8CDF}" presName="space" presStyleCnt="0"/>
      <dgm:spPr/>
    </dgm:pt>
    <dgm:pt modelId="{D0B0CD2C-51A9-4386-A5A4-8DFBFC806871}" type="pres">
      <dgm:prSet presAssocID="{24B17D94-07FA-4A2D-A007-494EE23655C2}" presName="composite" presStyleCnt="0"/>
      <dgm:spPr/>
    </dgm:pt>
    <dgm:pt modelId="{30087FA2-D237-4D8E-A6DD-B3E79CD6ACED}" type="pres">
      <dgm:prSet presAssocID="{24B17D94-07FA-4A2D-A007-494EE23655C2}" presName="parTx" presStyleLbl="node1" presStyleIdx="1" presStyleCnt="5">
        <dgm:presLayoutVars>
          <dgm:chMax val="0"/>
          <dgm:chPref val="0"/>
          <dgm:bulletEnabled val="1"/>
        </dgm:presLayoutVars>
      </dgm:prSet>
      <dgm:spPr/>
    </dgm:pt>
    <dgm:pt modelId="{2E45F296-1359-4AD4-A5E0-E22EAE3541FB}" type="pres">
      <dgm:prSet presAssocID="{24B17D94-07FA-4A2D-A007-494EE23655C2}" presName="desTx" presStyleLbl="revTx" presStyleIdx="1" presStyleCnt="5">
        <dgm:presLayoutVars>
          <dgm:bulletEnabled val="1"/>
        </dgm:presLayoutVars>
      </dgm:prSet>
      <dgm:spPr/>
    </dgm:pt>
    <dgm:pt modelId="{6238B7B1-C636-429B-ADCD-DA372B3D6FFE}" type="pres">
      <dgm:prSet presAssocID="{3F90BE99-F996-44A3-A5E2-A4C9BEB863EC}" presName="space" presStyleCnt="0"/>
      <dgm:spPr/>
    </dgm:pt>
    <dgm:pt modelId="{DF00D6F7-DBFC-48EA-8C4D-881BFE4F8A43}" type="pres">
      <dgm:prSet presAssocID="{CA9561B6-DE93-4911-8392-01D62A2DBE8A}" presName="composite" presStyleCnt="0"/>
      <dgm:spPr/>
    </dgm:pt>
    <dgm:pt modelId="{DBB67818-3F53-46D2-B34F-5FB3AA8D3EB6}" type="pres">
      <dgm:prSet presAssocID="{CA9561B6-DE93-4911-8392-01D62A2DBE8A}" presName="parTx" presStyleLbl="node1" presStyleIdx="2" presStyleCnt="5">
        <dgm:presLayoutVars>
          <dgm:chMax val="0"/>
          <dgm:chPref val="0"/>
          <dgm:bulletEnabled val="1"/>
        </dgm:presLayoutVars>
      </dgm:prSet>
      <dgm:spPr/>
    </dgm:pt>
    <dgm:pt modelId="{DA0D9E52-2C8C-4FDF-A5C1-D06ECB59097A}" type="pres">
      <dgm:prSet presAssocID="{CA9561B6-DE93-4911-8392-01D62A2DBE8A}" presName="desTx" presStyleLbl="revTx" presStyleIdx="2" presStyleCnt="5">
        <dgm:presLayoutVars>
          <dgm:bulletEnabled val="1"/>
        </dgm:presLayoutVars>
      </dgm:prSet>
      <dgm:spPr/>
    </dgm:pt>
    <dgm:pt modelId="{6D8F1693-C4E1-4B86-B9C5-6F277034B220}" type="pres">
      <dgm:prSet presAssocID="{2D2F616D-19DE-4892-988F-76CF94ED4E3E}" presName="space" presStyleCnt="0"/>
      <dgm:spPr/>
    </dgm:pt>
    <dgm:pt modelId="{88098826-7BD0-4705-A84C-073391797ABE}" type="pres">
      <dgm:prSet presAssocID="{41F7BB3A-FA8D-4BFD-AF65-A0876B007597}" presName="composite" presStyleCnt="0"/>
      <dgm:spPr/>
    </dgm:pt>
    <dgm:pt modelId="{4798327D-B0EC-4F8A-9BE5-011A62C06BD0}" type="pres">
      <dgm:prSet presAssocID="{41F7BB3A-FA8D-4BFD-AF65-A0876B007597}" presName="parTx" presStyleLbl="node1" presStyleIdx="3" presStyleCnt="5">
        <dgm:presLayoutVars>
          <dgm:chMax val="0"/>
          <dgm:chPref val="0"/>
          <dgm:bulletEnabled val="1"/>
        </dgm:presLayoutVars>
      </dgm:prSet>
      <dgm:spPr/>
    </dgm:pt>
    <dgm:pt modelId="{A0ABC93D-2C3E-4356-8F1F-2824D3EB5689}" type="pres">
      <dgm:prSet presAssocID="{41F7BB3A-FA8D-4BFD-AF65-A0876B007597}" presName="desTx" presStyleLbl="revTx" presStyleIdx="3" presStyleCnt="5" custScaleX="97191" custLinFactNeighborX="6347" custLinFactNeighborY="-896">
        <dgm:presLayoutVars>
          <dgm:bulletEnabled val="1"/>
        </dgm:presLayoutVars>
      </dgm:prSet>
      <dgm:spPr/>
    </dgm:pt>
    <dgm:pt modelId="{8BDBCE8B-7461-4293-8A91-CBFAC44D33FF}" type="pres">
      <dgm:prSet presAssocID="{EA4394E9-9FB8-41C3-8AC4-572B1153FA42}" presName="space" presStyleCnt="0"/>
      <dgm:spPr/>
    </dgm:pt>
    <dgm:pt modelId="{2202E0F1-5032-4B0C-83B7-6A5B699D1C2E}" type="pres">
      <dgm:prSet presAssocID="{00DBBD80-870B-4E83-AE80-620DB475A546}" presName="composite" presStyleCnt="0"/>
      <dgm:spPr/>
    </dgm:pt>
    <dgm:pt modelId="{838EF858-2F0E-4905-A271-7B3C408FD137}" type="pres">
      <dgm:prSet presAssocID="{00DBBD80-870B-4E83-AE80-620DB475A546}" presName="parTx" presStyleLbl="node1" presStyleIdx="4" presStyleCnt="5">
        <dgm:presLayoutVars>
          <dgm:chMax val="0"/>
          <dgm:chPref val="0"/>
          <dgm:bulletEnabled val="1"/>
        </dgm:presLayoutVars>
      </dgm:prSet>
      <dgm:spPr/>
    </dgm:pt>
    <dgm:pt modelId="{A004283E-D190-4E3F-BE2A-F9FE1844FD4E}" type="pres">
      <dgm:prSet presAssocID="{00DBBD80-870B-4E83-AE80-620DB475A546}" presName="desTx" presStyleLbl="revTx" presStyleIdx="4" presStyleCnt="5" custScaleX="113258">
        <dgm:presLayoutVars>
          <dgm:bulletEnabled val="1"/>
        </dgm:presLayoutVars>
      </dgm:prSet>
      <dgm:spPr/>
    </dgm:pt>
  </dgm:ptLst>
  <dgm:cxnLst>
    <dgm:cxn modelId="{A329660D-86BA-4B2A-975F-A25F457C42A1}" type="presOf" srcId="{00DBBD80-870B-4E83-AE80-620DB475A546}" destId="{838EF858-2F0E-4905-A271-7B3C408FD137}" srcOrd="0" destOrd="0" presId="urn:microsoft.com/office/officeart/2005/8/layout/chevron1"/>
    <dgm:cxn modelId="{1C78ED17-2CBE-45BF-ABC1-10AFEFDE5A22}" type="presOf" srcId="{24B17D94-07FA-4A2D-A007-494EE23655C2}" destId="{30087FA2-D237-4D8E-A6DD-B3E79CD6ACED}" srcOrd="0" destOrd="0" presId="urn:microsoft.com/office/officeart/2005/8/layout/chevron1"/>
    <dgm:cxn modelId="{2F21241E-BE00-4955-8833-7EF308D675F0}" type="presOf" srcId="{C0AF5A98-F672-4EC9-97F8-9D19826FF662}" destId="{A0ABC93D-2C3E-4356-8F1F-2824D3EB5689}" srcOrd="0" destOrd="0" presId="urn:microsoft.com/office/officeart/2005/8/layout/chevron1"/>
    <dgm:cxn modelId="{CBDF9435-89FC-4BDC-A5A4-6AD64F1D27F3}" srcId="{10FBC63C-C9C9-4928-A9B5-E0B5E2E830FC}" destId="{24B17D94-07FA-4A2D-A007-494EE23655C2}" srcOrd="1" destOrd="0" parTransId="{A9D0E59A-E4C5-492A-A783-531BC18E1A4E}" sibTransId="{3F90BE99-F996-44A3-A5E2-A4C9BEB863EC}"/>
    <dgm:cxn modelId="{07A7ED35-1DC7-48C0-B2F4-1A6C78036C2E}" srcId="{10FBC63C-C9C9-4928-A9B5-E0B5E2E830FC}" destId="{CA9561B6-DE93-4911-8392-01D62A2DBE8A}" srcOrd="2" destOrd="0" parTransId="{D0DAD7CF-CE27-4484-8855-A504A6211D65}" sibTransId="{2D2F616D-19DE-4892-988F-76CF94ED4E3E}"/>
    <dgm:cxn modelId="{888FE93B-4E5B-4BAA-A713-9316018AA83F}" srcId="{CA9561B6-DE93-4911-8392-01D62A2DBE8A}" destId="{629BB168-9606-4923-B881-3220570832DC}" srcOrd="0" destOrd="0" parTransId="{0BDA16A8-9281-4772-BC05-5EC7D163083F}" sibTransId="{0152F3E6-A2C6-4281-A5E2-D708E5B3FC7B}"/>
    <dgm:cxn modelId="{1899815C-8F1A-441C-B6D9-9B2F60CD3B3D}" srcId="{1C1A35EB-2203-441F-9FB4-B59D34FC3557}" destId="{2E316248-5498-4A2A-8A3E-DF15D6D8E341}" srcOrd="0" destOrd="0" parTransId="{7F9F6BAB-4395-437C-86B3-9FC53D12F2EE}" sibTransId="{78FD5B0C-B934-4647-BBB0-804EC0ECA4D4}"/>
    <dgm:cxn modelId="{5D499063-DDC7-4D93-9B9D-10F2028599A4}" srcId="{10FBC63C-C9C9-4928-A9B5-E0B5E2E830FC}" destId="{00DBBD80-870B-4E83-AE80-620DB475A546}" srcOrd="4" destOrd="0" parTransId="{811F66AC-A0F5-456C-B577-C6DA5861A435}" sibTransId="{1EF91F9C-6434-4B5D-9B11-290C9A0AFBCC}"/>
    <dgm:cxn modelId="{6424FA46-17C5-4097-A17A-BBCB6EDCA7BF}" srcId="{10FBC63C-C9C9-4928-A9B5-E0B5E2E830FC}" destId="{1C1A35EB-2203-441F-9FB4-B59D34FC3557}" srcOrd="0" destOrd="0" parTransId="{4A34DF5F-68A4-4954-BB02-0689CA680FC0}" sibTransId="{95EAD681-41D7-4574-B728-D7A6891F8CDF}"/>
    <dgm:cxn modelId="{531EED4D-FEC6-4746-87AD-A6190E588FF1}" type="presOf" srcId="{CA9561B6-DE93-4911-8392-01D62A2DBE8A}" destId="{DBB67818-3F53-46D2-B34F-5FB3AA8D3EB6}" srcOrd="0" destOrd="0" presId="urn:microsoft.com/office/officeart/2005/8/layout/chevron1"/>
    <dgm:cxn modelId="{32CB4A58-AE0F-47F8-869A-26241DEF62C9}" type="presOf" srcId="{629BB168-9606-4923-B881-3220570832DC}" destId="{DA0D9E52-2C8C-4FDF-A5C1-D06ECB59097A}" srcOrd="0" destOrd="0" presId="urn:microsoft.com/office/officeart/2005/8/layout/chevron1"/>
    <dgm:cxn modelId="{C20E5579-2286-4F7A-B60C-B5FACA5C5452}" srcId="{10FBC63C-C9C9-4928-A9B5-E0B5E2E830FC}" destId="{41F7BB3A-FA8D-4BFD-AF65-A0876B007597}" srcOrd="3" destOrd="0" parTransId="{478881D3-69F5-42E6-9C47-2EC6DA7C7318}" sibTransId="{EA4394E9-9FB8-41C3-8AC4-572B1153FA42}"/>
    <dgm:cxn modelId="{4BBE7B8B-EB0C-41E5-BA8B-947941B8AD8B}" type="presOf" srcId="{1C1A35EB-2203-441F-9FB4-B59D34FC3557}" destId="{36A21173-88C5-44E8-8423-59196FFBE7A9}" srcOrd="0" destOrd="0" presId="urn:microsoft.com/office/officeart/2005/8/layout/chevron1"/>
    <dgm:cxn modelId="{85DD6091-09B7-47D6-AF5D-2F642D23BC41}" srcId="{24B17D94-07FA-4A2D-A007-494EE23655C2}" destId="{46A22857-78D0-412D-91C8-0668AF702913}" srcOrd="0" destOrd="0" parTransId="{7A146568-D398-4A6F-892D-A5002D970E08}" sibTransId="{15A6A6ED-D13E-4D0E-9925-C70D09F18339}"/>
    <dgm:cxn modelId="{60E084A5-DEDA-476B-8165-B82E29284A14}" srcId="{00DBBD80-870B-4E83-AE80-620DB475A546}" destId="{042ABD39-6ADF-4A74-8A32-21A6A849EB92}" srcOrd="0" destOrd="0" parTransId="{002D40F0-F323-4837-9560-D6D520F5A9E0}" sibTransId="{A850D21A-F445-40DC-93A8-959E9AE05E68}"/>
    <dgm:cxn modelId="{E0BD86C2-B63D-4FBF-A2FC-4B34EA5610B6}" type="presOf" srcId="{41F7BB3A-FA8D-4BFD-AF65-A0876B007597}" destId="{4798327D-B0EC-4F8A-9BE5-011A62C06BD0}" srcOrd="0" destOrd="0" presId="urn:microsoft.com/office/officeart/2005/8/layout/chevron1"/>
    <dgm:cxn modelId="{4F45E0C8-D9D1-4FC4-A5C2-17AF764C246A}" srcId="{41F7BB3A-FA8D-4BFD-AF65-A0876B007597}" destId="{C0AF5A98-F672-4EC9-97F8-9D19826FF662}" srcOrd="0" destOrd="0" parTransId="{E141F74D-2876-4D01-A6AB-7FEBAE53A7C4}" sibTransId="{BCF1F569-BF35-4EFE-B376-028A84921CE5}"/>
    <dgm:cxn modelId="{8BB1A0D8-C4B0-41A7-9B46-B0B0A6AE7E55}" type="presOf" srcId="{46A22857-78D0-412D-91C8-0668AF702913}" destId="{2E45F296-1359-4AD4-A5E0-E22EAE3541FB}" srcOrd="0" destOrd="0" presId="urn:microsoft.com/office/officeart/2005/8/layout/chevron1"/>
    <dgm:cxn modelId="{0C27CCE3-377E-4299-928A-59A8B605F199}" type="presOf" srcId="{042ABD39-6ADF-4A74-8A32-21A6A849EB92}" destId="{A004283E-D190-4E3F-BE2A-F9FE1844FD4E}" srcOrd="0" destOrd="0" presId="urn:microsoft.com/office/officeart/2005/8/layout/chevron1"/>
    <dgm:cxn modelId="{0D9480E5-5E30-4178-A2E9-8343D9670615}" type="presOf" srcId="{2E316248-5498-4A2A-8A3E-DF15D6D8E341}" destId="{19DDA552-77F4-47A1-B3F0-C8F892C9CB09}" srcOrd="0" destOrd="0" presId="urn:microsoft.com/office/officeart/2005/8/layout/chevron1"/>
    <dgm:cxn modelId="{5B9791E9-AA69-4231-8D3F-DECC409C53F2}" type="presOf" srcId="{10FBC63C-C9C9-4928-A9B5-E0B5E2E830FC}" destId="{A6412440-1ADE-4151-9EEB-F9C1CBE7A3BE}" srcOrd="0" destOrd="0" presId="urn:microsoft.com/office/officeart/2005/8/layout/chevron1"/>
    <dgm:cxn modelId="{654A33B6-82D8-4F33-9AB6-58F3908AC5C4}" type="presParOf" srcId="{A6412440-1ADE-4151-9EEB-F9C1CBE7A3BE}" destId="{988CFC65-7141-4C2A-942F-A6FE45D5C779}" srcOrd="0" destOrd="0" presId="urn:microsoft.com/office/officeart/2005/8/layout/chevron1"/>
    <dgm:cxn modelId="{D577CCAF-5C8C-4A35-B696-667F23EEBC89}" type="presParOf" srcId="{988CFC65-7141-4C2A-942F-A6FE45D5C779}" destId="{36A21173-88C5-44E8-8423-59196FFBE7A9}" srcOrd="0" destOrd="0" presId="urn:microsoft.com/office/officeart/2005/8/layout/chevron1"/>
    <dgm:cxn modelId="{A347C6A6-890C-4119-8ECC-7D9C8E8F8F1E}" type="presParOf" srcId="{988CFC65-7141-4C2A-942F-A6FE45D5C779}" destId="{19DDA552-77F4-47A1-B3F0-C8F892C9CB09}" srcOrd="1" destOrd="0" presId="urn:microsoft.com/office/officeart/2005/8/layout/chevron1"/>
    <dgm:cxn modelId="{8C29D416-59E0-4595-B31B-E531680EED5F}" type="presParOf" srcId="{A6412440-1ADE-4151-9EEB-F9C1CBE7A3BE}" destId="{3EEF9D3D-4C77-4335-A574-DD94D6D3E497}" srcOrd="1" destOrd="0" presId="urn:microsoft.com/office/officeart/2005/8/layout/chevron1"/>
    <dgm:cxn modelId="{F944ED6E-69E0-4C18-A55D-06ED4188EA4C}" type="presParOf" srcId="{A6412440-1ADE-4151-9EEB-F9C1CBE7A3BE}" destId="{D0B0CD2C-51A9-4386-A5A4-8DFBFC806871}" srcOrd="2" destOrd="0" presId="urn:microsoft.com/office/officeart/2005/8/layout/chevron1"/>
    <dgm:cxn modelId="{D762DD44-EC21-4BEC-B572-4DA58BE2F744}" type="presParOf" srcId="{D0B0CD2C-51A9-4386-A5A4-8DFBFC806871}" destId="{30087FA2-D237-4D8E-A6DD-B3E79CD6ACED}" srcOrd="0" destOrd="0" presId="urn:microsoft.com/office/officeart/2005/8/layout/chevron1"/>
    <dgm:cxn modelId="{9304DA8B-ABA3-4FE1-9DBF-71ECCE56BA5F}" type="presParOf" srcId="{D0B0CD2C-51A9-4386-A5A4-8DFBFC806871}" destId="{2E45F296-1359-4AD4-A5E0-E22EAE3541FB}" srcOrd="1" destOrd="0" presId="urn:microsoft.com/office/officeart/2005/8/layout/chevron1"/>
    <dgm:cxn modelId="{D93AD1AD-4309-40FF-B0F0-6309282F3D49}" type="presParOf" srcId="{A6412440-1ADE-4151-9EEB-F9C1CBE7A3BE}" destId="{6238B7B1-C636-429B-ADCD-DA372B3D6FFE}" srcOrd="3" destOrd="0" presId="urn:microsoft.com/office/officeart/2005/8/layout/chevron1"/>
    <dgm:cxn modelId="{44612CE4-B05B-4DFE-A7BE-687A9F288D24}" type="presParOf" srcId="{A6412440-1ADE-4151-9EEB-F9C1CBE7A3BE}" destId="{DF00D6F7-DBFC-48EA-8C4D-881BFE4F8A43}" srcOrd="4" destOrd="0" presId="urn:microsoft.com/office/officeart/2005/8/layout/chevron1"/>
    <dgm:cxn modelId="{ED23B630-ADC6-417F-876A-9E4D4BC5BB4F}" type="presParOf" srcId="{DF00D6F7-DBFC-48EA-8C4D-881BFE4F8A43}" destId="{DBB67818-3F53-46D2-B34F-5FB3AA8D3EB6}" srcOrd="0" destOrd="0" presId="urn:microsoft.com/office/officeart/2005/8/layout/chevron1"/>
    <dgm:cxn modelId="{018660C3-212A-485B-AEFA-0BBA279C2C74}" type="presParOf" srcId="{DF00D6F7-DBFC-48EA-8C4D-881BFE4F8A43}" destId="{DA0D9E52-2C8C-4FDF-A5C1-D06ECB59097A}" srcOrd="1" destOrd="0" presId="urn:microsoft.com/office/officeart/2005/8/layout/chevron1"/>
    <dgm:cxn modelId="{406A7F48-E9DD-40D2-ABDB-F2BA7DF50385}" type="presParOf" srcId="{A6412440-1ADE-4151-9EEB-F9C1CBE7A3BE}" destId="{6D8F1693-C4E1-4B86-B9C5-6F277034B220}" srcOrd="5" destOrd="0" presId="urn:microsoft.com/office/officeart/2005/8/layout/chevron1"/>
    <dgm:cxn modelId="{E04230AE-83FB-4374-94C4-0C63490C0BCA}" type="presParOf" srcId="{A6412440-1ADE-4151-9EEB-F9C1CBE7A3BE}" destId="{88098826-7BD0-4705-A84C-073391797ABE}" srcOrd="6" destOrd="0" presId="urn:microsoft.com/office/officeart/2005/8/layout/chevron1"/>
    <dgm:cxn modelId="{4C6E77B0-6C0A-4C79-B930-BFA15DF5EC35}" type="presParOf" srcId="{88098826-7BD0-4705-A84C-073391797ABE}" destId="{4798327D-B0EC-4F8A-9BE5-011A62C06BD0}" srcOrd="0" destOrd="0" presId="urn:microsoft.com/office/officeart/2005/8/layout/chevron1"/>
    <dgm:cxn modelId="{1B1FA524-3CC6-4694-A24B-675AF6AFF601}" type="presParOf" srcId="{88098826-7BD0-4705-A84C-073391797ABE}" destId="{A0ABC93D-2C3E-4356-8F1F-2824D3EB5689}" srcOrd="1" destOrd="0" presId="urn:microsoft.com/office/officeart/2005/8/layout/chevron1"/>
    <dgm:cxn modelId="{E1C4CCEC-0539-4494-9B4B-9F783B392B19}" type="presParOf" srcId="{A6412440-1ADE-4151-9EEB-F9C1CBE7A3BE}" destId="{8BDBCE8B-7461-4293-8A91-CBFAC44D33FF}" srcOrd="7" destOrd="0" presId="urn:microsoft.com/office/officeart/2005/8/layout/chevron1"/>
    <dgm:cxn modelId="{8B0A3198-9542-4AD5-9F9B-51FB9D172F6C}" type="presParOf" srcId="{A6412440-1ADE-4151-9EEB-F9C1CBE7A3BE}" destId="{2202E0F1-5032-4B0C-83B7-6A5B699D1C2E}" srcOrd="8" destOrd="0" presId="urn:microsoft.com/office/officeart/2005/8/layout/chevron1"/>
    <dgm:cxn modelId="{7A2B54F2-2CE1-4427-B849-416106C83BA9}" type="presParOf" srcId="{2202E0F1-5032-4B0C-83B7-6A5B699D1C2E}" destId="{838EF858-2F0E-4905-A271-7B3C408FD137}" srcOrd="0" destOrd="0" presId="urn:microsoft.com/office/officeart/2005/8/layout/chevron1"/>
    <dgm:cxn modelId="{2BDC6014-1890-4DF6-A346-3CABD8ADB51F}" type="presParOf" srcId="{2202E0F1-5032-4B0C-83B7-6A5B699D1C2E}" destId="{A004283E-D190-4E3F-BE2A-F9FE1844FD4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548B1-AE57-4F9E-A335-F9FF6C4CECBF}" type="doc">
      <dgm:prSet loTypeId="urn:diagrams.loki3.com/BracketList" loCatId="list" qsTypeId="urn:microsoft.com/office/officeart/2005/8/quickstyle/simple1" qsCatId="simple" csTypeId="urn:microsoft.com/office/officeart/2005/8/colors/colorful4" csCatId="colorful" phldr="1"/>
      <dgm:spPr/>
      <dgm:t>
        <a:bodyPr/>
        <a:lstStyle/>
        <a:p>
          <a:endParaRPr lang="en-US"/>
        </a:p>
      </dgm:t>
    </dgm:pt>
    <dgm:pt modelId="{FF1FBA63-9949-4EC4-882A-E20ADBAF2170}">
      <dgm:prSet phldrT="[Text]" custT="1"/>
      <dgm:spPr/>
      <dgm:t>
        <a:bodyPr/>
        <a:lstStyle/>
        <a:p>
          <a:r>
            <a:rPr lang="en-US" sz="1600">
              <a:solidFill>
                <a:schemeClr val="tx1"/>
              </a:solidFill>
            </a:rPr>
            <a:t>School/District Data </a:t>
          </a:r>
        </a:p>
        <a:p>
          <a:r>
            <a:rPr lang="en-US" sz="1400">
              <a:solidFill>
                <a:schemeClr val="tx1"/>
              </a:solidFill>
            </a:rPr>
            <a:t>(QC Day)</a:t>
          </a:r>
        </a:p>
      </dgm:t>
    </dgm:pt>
    <dgm:pt modelId="{C3922D1C-2D98-4032-8410-6133659052AC}" type="parTrans" cxnId="{38D489B2-8F3C-4CD3-9AC9-62B96AE15E62}">
      <dgm:prSet/>
      <dgm:spPr/>
      <dgm:t>
        <a:bodyPr/>
        <a:lstStyle/>
        <a:p>
          <a:endParaRPr lang="en-US"/>
        </a:p>
      </dgm:t>
    </dgm:pt>
    <dgm:pt modelId="{2D6FEE55-CE9B-4A18-B002-247E0BB7E45B}" type="sibTrans" cxnId="{38D489B2-8F3C-4CD3-9AC9-62B96AE15E62}">
      <dgm:prSet/>
      <dgm:spPr/>
      <dgm:t>
        <a:bodyPr/>
        <a:lstStyle/>
        <a:p>
          <a:endParaRPr lang="en-US"/>
        </a:p>
      </dgm:t>
    </dgm:pt>
    <dgm:pt modelId="{DE625D11-A17C-4028-A338-02FB47668EF6}">
      <dgm:prSet phldrT="[Text]" custT="1"/>
      <dgm:spPr>
        <a:solidFill>
          <a:srgbClr val="BDD8D9"/>
        </a:solidFill>
      </dgm:spPr>
      <dgm:t>
        <a:bodyPr/>
        <a:lstStyle/>
        <a:p>
          <a:r>
            <a:rPr lang="en-US" sz="1800" b="1" i="1">
              <a:solidFill>
                <a:schemeClr val="tx1"/>
              </a:solidFill>
            </a:rPr>
            <a:t>Preliminary data that can change, provided in secure KDE Applications site</a:t>
          </a:r>
        </a:p>
      </dgm:t>
    </dgm:pt>
    <dgm:pt modelId="{43633CB5-10BF-463B-A58E-5EE49C7B06AE}" type="parTrans" cxnId="{6B277E8B-0440-404B-A4FA-E3D84E7A9899}">
      <dgm:prSet/>
      <dgm:spPr/>
      <dgm:t>
        <a:bodyPr/>
        <a:lstStyle/>
        <a:p>
          <a:endParaRPr lang="en-US"/>
        </a:p>
      </dgm:t>
    </dgm:pt>
    <dgm:pt modelId="{7DFBA6B5-A0F2-42C9-8A8A-B2BF75783F94}" type="sibTrans" cxnId="{6B277E8B-0440-404B-A4FA-E3D84E7A9899}">
      <dgm:prSet/>
      <dgm:spPr/>
      <dgm:t>
        <a:bodyPr/>
        <a:lstStyle/>
        <a:p>
          <a:endParaRPr lang="en-US"/>
        </a:p>
      </dgm:t>
    </dgm:pt>
    <dgm:pt modelId="{02A44D7A-06AF-416D-8F29-AC44EB9605E2}">
      <dgm:prSet phldrT="[Text]" custT="1"/>
      <dgm:spPr>
        <a:solidFill>
          <a:srgbClr val="BDD8D9"/>
        </a:solidFill>
      </dgm:spPr>
      <dgm:t>
        <a:bodyPr/>
        <a:lstStyle/>
        <a:p>
          <a:pPr>
            <a:buFont typeface="Arial" panose="020B0604020202020204" pitchFamily="34" charset="0"/>
            <a:buChar char="•"/>
          </a:pPr>
          <a:r>
            <a:rPr lang="en-US" sz="1800">
              <a:solidFill>
                <a:schemeClr val="tx1"/>
              </a:solidFill>
            </a:rPr>
            <a:t>Data should only be shared at the school/district leadership level (superintendent, DAC, district level staff with a vested interest, principals, BACs, etc.) until after public release</a:t>
          </a:r>
          <a:r>
            <a:rPr lang="en-US" sz="1800">
              <a:solidFill>
                <a:schemeClr val="accent3">
                  <a:lumMod val="50000"/>
                </a:schemeClr>
              </a:solidFill>
            </a:rPr>
            <a:t>. </a:t>
          </a:r>
        </a:p>
      </dgm:t>
    </dgm:pt>
    <dgm:pt modelId="{C5A9596D-51AE-46DE-AB73-6371D1868AC8}" type="parTrans" cxnId="{A555879E-1EC3-4501-8838-D69144005988}">
      <dgm:prSet/>
      <dgm:spPr/>
      <dgm:t>
        <a:bodyPr/>
        <a:lstStyle/>
        <a:p>
          <a:endParaRPr lang="en-US"/>
        </a:p>
      </dgm:t>
    </dgm:pt>
    <dgm:pt modelId="{C01F2B41-942D-46A5-89D3-B9DEDAA7534A}" type="sibTrans" cxnId="{A555879E-1EC3-4501-8838-D69144005988}">
      <dgm:prSet/>
      <dgm:spPr/>
      <dgm:t>
        <a:bodyPr/>
        <a:lstStyle/>
        <a:p>
          <a:endParaRPr lang="en-US"/>
        </a:p>
      </dgm:t>
    </dgm:pt>
    <dgm:pt modelId="{721AB5A0-AA6D-4408-BF09-00191DBCD02D}">
      <dgm:prSet phldrT="[Text]" custT="1"/>
      <dgm:spPr/>
      <dgm:t>
        <a:bodyPr/>
        <a:lstStyle/>
        <a:p>
          <a:r>
            <a:rPr lang="en-US" sz="1600">
              <a:solidFill>
                <a:schemeClr val="tx1"/>
              </a:solidFill>
            </a:rPr>
            <a:t>Pre-Release Data</a:t>
          </a:r>
        </a:p>
        <a:p>
          <a:r>
            <a:rPr lang="en-US" sz="1400">
              <a:solidFill>
                <a:schemeClr val="tx1"/>
              </a:solidFill>
            </a:rPr>
            <a:t>(post-QC Day/pre-Public Release)</a:t>
          </a:r>
        </a:p>
      </dgm:t>
    </dgm:pt>
    <dgm:pt modelId="{109C54A8-D96F-4D5C-8A72-BCBEAA274684}" type="parTrans" cxnId="{7D0498BB-F473-4B8C-A524-579CA5E3432E}">
      <dgm:prSet/>
      <dgm:spPr/>
      <dgm:t>
        <a:bodyPr/>
        <a:lstStyle/>
        <a:p>
          <a:endParaRPr lang="en-US"/>
        </a:p>
      </dgm:t>
    </dgm:pt>
    <dgm:pt modelId="{EA04E9D5-7884-47F3-B297-2002BC385672}" type="sibTrans" cxnId="{7D0498BB-F473-4B8C-A524-579CA5E3432E}">
      <dgm:prSet/>
      <dgm:spPr/>
      <dgm:t>
        <a:bodyPr/>
        <a:lstStyle/>
        <a:p>
          <a:endParaRPr lang="en-US"/>
        </a:p>
      </dgm:t>
    </dgm:pt>
    <dgm:pt modelId="{80574A0A-637C-4E69-92F8-A063B8491204}">
      <dgm:prSet phldrT="[Text]" custT="1"/>
      <dgm:spPr>
        <a:solidFill>
          <a:srgbClr val="7AB1B4"/>
        </a:solidFill>
      </dgm:spPr>
      <dgm:t>
        <a:bodyPr/>
        <a:lstStyle/>
        <a:p>
          <a:r>
            <a:rPr lang="en-US" sz="1800" b="1" i="1">
              <a:solidFill>
                <a:schemeClr val="tx1"/>
              </a:solidFill>
            </a:rPr>
            <a:t>Aggregate data are confidential until specific date/time</a:t>
          </a:r>
        </a:p>
      </dgm:t>
    </dgm:pt>
    <dgm:pt modelId="{08EE065B-76ED-4FBD-9D63-2123027CF15F}" type="parTrans" cxnId="{8A0450D2-E03F-4006-90FD-D190399FFF80}">
      <dgm:prSet/>
      <dgm:spPr/>
      <dgm:t>
        <a:bodyPr/>
        <a:lstStyle/>
        <a:p>
          <a:endParaRPr lang="en-US"/>
        </a:p>
      </dgm:t>
    </dgm:pt>
    <dgm:pt modelId="{59B755D2-D37A-4152-A3CE-EC168CCA0E9F}" type="sibTrans" cxnId="{8A0450D2-E03F-4006-90FD-D190399FFF80}">
      <dgm:prSet/>
      <dgm:spPr/>
      <dgm:t>
        <a:bodyPr/>
        <a:lstStyle/>
        <a:p>
          <a:endParaRPr lang="en-US"/>
        </a:p>
      </dgm:t>
    </dgm:pt>
    <dgm:pt modelId="{8AE285C7-9A48-43F4-9DD3-47ACB07A97B7}">
      <dgm:prSet phldrT="[Text]" custT="1"/>
      <dgm:spPr>
        <a:solidFill>
          <a:srgbClr val="7AB1B4"/>
        </a:solidFill>
      </dgm:spPr>
      <dgm:t>
        <a:bodyPr/>
        <a:lstStyle/>
        <a:p>
          <a:r>
            <a:rPr lang="en-US" sz="1800" b="0" i="0" u="none">
              <a:solidFill>
                <a:schemeClr val="tx1"/>
              </a:solidFill>
            </a:rPr>
            <a:t>School and district staff may discuss the data internally and with media; however, data cannot be shared in public meetings or by the media until embargo is lifted. </a:t>
          </a:r>
          <a:endParaRPr lang="en-US" sz="1800">
            <a:solidFill>
              <a:schemeClr val="tx1"/>
            </a:solidFill>
          </a:endParaRPr>
        </a:p>
      </dgm:t>
    </dgm:pt>
    <dgm:pt modelId="{8B89EB31-DB51-4565-917F-879BAC777F53}" type="parTrans" cxnId="{2EB51445-505E-4ADC-A204-38E7FC754D85}">
      <dgm:prSet/>
      <dgm:spPr/>
      <dgm:t>
        <a:bodyPr/>
        <a:lstStyle/>
        <a:p>
          <a:endParaRPr lang="en-US"/>
        </a:p>
      </dgm:t>
    </dgm:pt>
    <dgm:pt modelId="{A947FFB1-58E2-4276-B948-F17C32BA423F}" type="sibTrans" cxnId="{2EB51445-505E-4ADC-A204-38E7FC754D85}">
      <dgm:prSet/>
      <dgm:spPr/>
      <dgm:t>
        <a:bodyPr/>
        <a:lstStyle/>
        <a:p>
          <a:endParaRPr lang="en-US"/>
        </a:p>
      </dgm:t>
    </dgm:pt>
    <dgm:pt modelId="{C85858EE-ADB3-4CF5-AAA6-DE834351F5DF}">
      <dgm:prSet phldrT="[Text]" custT="1"/>
      <dgm:spPr>
        <a:solidFill>
          <a:srgbClr val="BDD8D9"/>
        </a:solidFill>
      </dgm:spPr>
      <dgm:t>
        <a:bodyPr/>
        <a:lstStyle/>
        <a:p>
          <a:pPr>
            <a:buFont typeface="Arial" panose="020B0604020202020204" pitchFamily="34" charset="0"/>
            <a:buChar char="•"/>
          </a:pPr>
          <a:r>
            <a:rPr lang="en-US" sz="1800">
              <a:solidFill>
                <a:schemeClr val="accent3">
                  <a:lumMod val="50000"/>
                </a:schemeClr>
              </a:solidFill>
              <a:hlinkClick xmlns:r="http://schemas.openxmlformats.org/officeDocument/2006/relationships" r:id="rId1"/>
            </a:rPr>
            <a:t>Nondisclosure form </a:t>
          </a:r>
          <a:r>
            <a:rPr lang="en-US" sz="1800">
              <a:solidFill>
                <a:schemeClr val="tx1"/>
              </a:solidFill>
            </a:rPr>
            <a:t>must be completed by all viewers and maintained by DAC.</a:t>
          </a:r>
        </a:p>
      </dgm:t>
    </dgm:pt>
    <dgm:pt modelId="{EB110FD2-7F7B-4949-93EA-9AF0C733BAF2}" type="parTrans" cxnId="{DC176E38-4939-49FF-BA8C-C22824679B64}">
      <dgm:prSet/>
      <dgm:spPr/>
      <dgm:t>
        <a:bodyPr/>
        <a:lstStyle/>
        <a:p>
          <a:endParaRPr lang="en-US"/>
        </a:p>
      </dgm:t>
    </dgm:pt>
    <dgm:pt modelId="{DBCF1AE5-EC6C-4569-9A64-E78D82BD9254}" type="sibTrans" cxnId="{DC176E38-4939-49FF-BA8C-C22824679B64}">
      <dgm:prSet/>
      <dgm:spPr/>
      <dgm:t>
        <a:bodyPr/>
        <a:lstStyle/>
        <a:p>
          <a:endParaRPr lang="en-US"/>
        </a:p>
      </dgm:t>
    </dgm:pt>
    <dgm:pt modelId="{710ABDEA-A57F-4C73-BCAC-9F2B6B99987D}">
      <dgm:prSet phldrT="[Text]" custT="1"/>
      <dgm:spPr>
        <a:solidFill>
          <a:srgbClr val="7AB1B4"/>
        </a:solidFill>
      </dgm:spPr>
      <dgm:t>
        <a:bodyPr/>
        <a:lstStyle/>
        <a:p>
          <a:r>
            <a:rPr lang="en-US" sz="1800" b="0" i="0" u="none">
              <a:solidFill>
                <a:schemeClr val="tx1"/>
              </a:solidFill>
            </a:rPr>
            <a:t>Publicly released data does not include individual student level information.</a:t>
          </a:r>
          <a:endParaRPr lang="en-US" sz="1800">
            <a:solidFill>
              <a:schemeClr val="tx1"/>
            </a:solidFill>
          </a:endParaRPr>
        </a:p>
      </dgm:t>
    </dgm:pt>
    <dgm:pt modelId="{AD43F1AF-650A-4E64-BF71-1C088B8F3DB6}" type="parTrans" cxnId="{5557E8CA-A2C9-45FB-B185-64E6EF251391}">
      <dgm:prSet/>
      <dgm:spPr/>
      <dgm:t>
        <a:bodyPr/>
        <a:lstStyle/>
        <a:p>
          <a:endParaRPr lang="en-US"/>
        </a:p>
      </dgm:t>
    </dgm:pt>
    <dgm:pt modelId="{BEB7CA4C-4DEC-458D-8786-A8C1DEE2BF55}" type="sibTrans" cxnId="{5557E8CA-A2C9-45FB-B185-64E6EF251391}">
      <dgm:prSet/>
      <dgm:spPr/>
      <dgm:t>
        <a:bodyPr/>
        <a:lstStyle/>
        <a:p>
          <a:endParaRPr lang="en-US"/>
        </a:p>
      </dgm:t>
    </dgm:pt>
    <dgm:pt modelId="{63C0AA13-9FC5-44DB-9A68-6C194EEA3C83}">
      <dgm:prSet phldrT="[Text]" custT="1"/>
      <dgm:spPr>
        <a:solidFill>
          <a:srgbClr val="7AB1B4"/>
        </a:solidFill>
      </dgm:spPr>
      <dgm:t>
        <a:bodyPr/>
        <a:lstStyle/>
        <a:p>
          <a:pPr>
            <a:buFont typeface="Arial" panose="020B0604020202020204" pitchFamily="34" charset="0"/>
            <a:buChar char="•"/>
          </a:pPr>
          <a:r>
            <a:rPr lang="en-US" sz="1800">
              <a:solidFill>
                <a:schemeClr val="accent3">
                  <a:lumMod val="50000"/>
                </a:schemeClr>
              </a:solidFill>
              <a:hlinkClick xmlns:r="http://schemas.openxmlformats.org/officeDocument/2006/relationships" r:id="rId2"/>
            </a:rPr>
            <a:t>Nondisclosure form </a:t>
          </a:r>
          <a:r>
            <a:rPr lang="en-US" sz="1800">
              <a:solidFill>
                <a:schemeClr val="tx1"/>
              </a:solidFill>
            </a:rPr>
            <a:t>must be completed by all viewers and maintained by DAC.</a:t>
          </a:r>
        </a:p>
      </dgm:t>
    </dgm:pt>
    <dgm:pt modelId="{5D377B1B-0409-4410-9CD9-CA18B1C5CCDB}" type="parTrans" cxnId="{94AAD103-39E3-4B0C-B35E-859905BE6AF7}">
      <dgm:prSet/>
      <dgm:spPr/>
      <dgm:t>
        <a:bodyPr/>
        <a:lstStyle/>
        <a:p>
          <a:endParaRPr lang="en-US"/>
        </a:p>
      </dgm:t>
    </dgm:pt>
    <dgm:pt modelId="{011AE10A-7612-4709-A57F-15ABEA6CF13C}" type="sibTrans" cxnId="{94AAD103-39E3-4B0C-B35E-859905BE6AF7}">
      <dgm:prSet/>
      <dgm:spPr/>
      <dgm:t>
        <a:bodyPr/>
        <a:lstStyle/>
        <a:p>
          <a:endParaRPr lang="en-US"/>
        </a:p>
      </dgm:t>
    </dgm:pt>
    <dgm:pt modelId="{F1F88576-0690-4B56-9FB9-FFB684AC3DF1}">
      <dgm:prSet phldrT="[Text]" custT="1"/>
      <dgm:spPr/>
      <dgm:t>
        <a:bodyPr/>
        <a:lstStyle/>
        <a:p>
          <a:r>
            <a:rPr lang="en-US" sz="1600">
              <a:solidFill>
                <a:schemeClr val="tx1"/>
              </a:solidFill>
            </a:rPr>
            <a:t>Individual Student Level Data </a:t>
          </a:r>
        </a:p>
        <a:p>
          <a:r>
            <a:rPr lang="en-US" sz="1400">
              <a:solidFill>
                <a:schemeClr val="tx1"/>
              </a:solidFill>
            </a:rPr>
            <a:t>(Fall Data Review)</a:t>
          </a:r>
        </a:p>
      </dgm:t>
    </dgm:pt>
    <dgm:pt modelId="{A9F594FC-387F-45C5-AD95-4B563C597266}" type="parTrans" cxnId="{E79F3F04-01EE-456A-AEB3-A69C96182FD7}">
      <dgm:prSet/>
      <dgm:spPr/>
      <dgm:t>
        <a:bodyPr/>
        <a:lstStyle/>
        <a:p>
          <a:endParaRPr lang="en-US"/>
        </a:p>
      </dgm:t>
    </dgm:pt>
    <dgm:pt modelId="{CA810E73-3BFE-4B87-929B-9FDC59F8B58B}" type="sibTrans" cxnId="{E79F3F04-01EE-456A-AEB3-A69C96182FD7}">
      <dgm:prSet/>
      <dgm:spPr/>
      <dgm:t>
        <a:bodyPr/>
        <a:lstStyle/>
        <a:p>
          <a:endParaRPr lang="en-US"/>
        </a:p>
      </dgm:t>
    </dgm:pt>
    <dgm:pt modelId="{A889EB4D-5919-4FC0-BC60-EA073CDC044A}">
      <dgm:prSet phldrT="[Text]"/>
      <dgm:spPr>
        <a:solidFill>
          <a:srgbClr val="E7F1F1"/>
        </a:solidFill>
      </dgm:spPr>
      <dgm:t>
        <a:bodyPr/>
        <a:lstStyle/>
        <a:p>
          <a:r>
            <a:rPr lang="en-US" b="1" i="1">
              <a:solidFill>
                <a:schemeClr val="tx1"/>
              </a:solidFill>
            </a:rPr>
            <a:t>Scores provided by vendor, not likely to change</a:t>
          </a:r>
        </a:p>
      </dgm:t>
    </dgm:pt>
    <dgm:pt modelId="{D6D7CF6C-AA44-461A-8CED-05C2A73350A5}" type="parTrans" cxnId="{EBAAAF4A-D077-4735-97ED-6604CA0AB4A2}">
      <dgm:prSet/>
      <dgm:spPr/>
      <dgm:t>
        <a:bodyPr/>
        <a:lstStyle/>
        <a:p>
          <a:endParaRPr lang="en-US"/>
        </a:p>
      </dgm:t>
    </dgm:pt>
    <dgm:pt modelId="{A5334F54-9B01-484D-AA07-F73C9B618A1C}" type="sibTrans" cxnId="{EBAAAF4A-D077-4735-97ED-6604CA0AB4A2}">
      <dgm:prSet/>
      <dgm:spPr/>
      <dgm:t>
        <a:bodyPr/>
        <a:lstStyle/>
        <a:p>
          <a:endParaRPr lang="en-US"/>
        </a:p>
      </dgm:t>
    </dgm:pt>
    <dgm:pt modelId="{4C06A761-E5A6-47C6-AF7C-E5EF74279CCA}">
      <dgm:prSet phldrT="[Text]"/>
      <dgm:spPr>
        <a:solidFill>
          <a:srgbClr val="E7F1F1"/>
        </a:solidFill>
      </dgm:spPr>
      <dgm:t>
        <a:bodyPr/>
        <a:lstStyle/>
        <a:p>
          <a:r>
            <a:rPr lang="en-US" i="0">
              <a:solidFill>
                <a:schemeClr val="tx1"/>
              </a:solidFill>
            </a:rPr>
            <a:t>Individual student level data </a:t>
          </a:r>
          <a:r>
            <a:rPr lang="en-US">
              <a:solidFill>
                <a:schemeClr val="tx1"/>
              </a:solidFill>
            </a:rPr>
            <a:t>are appropriate for sharing with school/district leaders </a:t>
          </a:r>
          <a:r>
            <a:rPr lang="en-US" u="none">
              <a:solidFill>
                <a:schemeClr val="tx1"/>
              </a:solidFill>
            </a:rPr>
            <a:t>and teachers </a:t>
          </a:r>
          <a:r>
            <a:rPr lang="en-US">
              <a:solidFill>
                <a:schemeClr val="tx1"/>
              </a:solidFill>
            </a:rPr>
            <a:t>who could use it to make instructional decisions. A teacher would only need to see data for students who were or are on his/her own class roster(s).</a:t>
          </a:r>
        </a:p>
      </dgm:t>
    </dgm:pt>
    <dgm:pt modelId="{F85461A6-0072-46D1-B9BA-F7063AC18339}" type="parTrans" cxnId="{9155AC44-55A9-4F91-87E8-1F4B7F8A0957}">
      <dgm:prSet/>
      <dgm:spPr/>
      <dgm:t>
        <a:bodyPr/>
        <a:lstStyle/>
        <a:p>
          <a:endParaRPr lang="en-US"/>
        </a:p>
      </dgm:t>
    </dgm:pt>
    <dgm:pt modelId="{054D5915-82F2-4238-A5CE-5716F5315CBF}" type="sibTrans" cxnId="{9155AC44-55A9-4F91-87E8-1F4B7F8A0957}">
      <dgm:prSet/>
      <dgm:spPr/>
      <dgm:t>
        <a:bodyPr/>
        <a:lstStyle/>
        <a:p>
          <a:endParaRPr lang="en-US"/>
        </a:p>
      </dgm:t>
    </dgm:pt>
    <dgm:pt modelId="{286CC276-5B3D-4B6E-A730-B96A8FA016B3}">
      <dgm:prSet phldrT="[Text]"/>
      <dgm:spPr>
        <a:solidFill>
          <a:srgbClr val="E7F1F1"/>
        </a:solidFill>
      </dgm:spPr>
      <dgm:t>
        <a:bodyPr/>
        <a:lstStyle/>
        <a:p>
          <a:r>
            <a:rPr lang="en-US">
              <a:solidFill>
                <a:schemeClr val="tx1"/>
              </a:solidFill>
            </a:rPr>
            <a:t>Implement confidentiality rules used locally for students.</a:t>
          </a:r>
        </a:p>
      </dgm:t>
    </dgm:pt>
    <dgm:pt modelId="{77FE989A-6B7E-4FD0-A753-EAFDDDE8AE75}" type="parTrans" cxnId="{E50D5336-15CE-4BDC-880C-9E9DFE7D9BBB}">
      <dgm:prSet/>
      <dgm:spPr/>
      <dgm:t>
        <a:bodyPr/>
        <a:lstStyle/>
        <a:p>
          <a:endParaRPr lang="en-US"/>
        </a:p>
      </dgm:t>
    </dgm:pt>
    <dgm:pt modelId="{155B6DE6-4681-499B-ACC0-E880BC3DC67D}" type="sibTrans" cxnId="{E50D5336-15CE-4BDC-880C-9E9DFE7D9BBB}">
      <dgm:prSet/>
      <dgm:spPr/>
      <dgm:t>
        <a:bodyPr/>
        <a:lstStyle/>
        <a:p>
          <a:endParaRPr lang="en-US"/>
        </a:p>
      </dgm:t>
    </dgm:pt>
    <dgm:pt modelId="{3442E689-62D8-4ABD-BE16-3E211DBFA13E}" type="pres">
      <dgm:prSet presAssocID="{9BD548B1-AE57-4F9E-A335-F9FF6C4CECBF}" presName="Name0" presStyleCnt="0">
        <dgm:presLayoutVars>
          <dgm:dir/>
          <dgm:animLvl val="lvl"/>
          <dgm:resizeHandles val="exact"/>
        </dgm:presLayoutVars>
      </dgm:prSet>
      <dgm:spPr/>
    </dgm:pt>
    <dgm:pt modelId="{3EC60EB9-53C6-4D69-AB31-614A7CF362C1}" type="pres">
      <dgm:prSet presAssocID="{F1F88576-0690-4B56-9FB9-FFB684AC3DF1}" presName="linNode" presStyleCnt="0"/>
      <dgm:spPr/>
    </dgm:pt>
    <dgm:pt modelId="{5B45D12E-3E3B-4285-98DE-FAFC4CCD2A75}" type="pres">
      <dgm:prSet presAssocID="{F1F88576-0690-4B56-9FB9-FFB684AC3DF1}" presName="parTx" presStyleLbl="revTx" presStyleIdx="0" presStyleCnt="3">
        <dgm:presLayoutVars>
          <dgm:chMax val="1"/>
          <dgm:bulletEnabled val="1"/>
        </dgm:presLayoutVars>
      </dgm:prSet>
      <dgm:spPr/>
    </dgm:pt>
    <dgm:pt modelId="{FF42D555-3B1C-4736-BD65-DDE0FFC8A407}" type="pres">
      <dgm:prSet presAssocID="{F1F88576-0690-4B56-9FB9-FFB684AC3DF1}" presName="bracket" presStyleLbl="parChTrans1D1" presStyleIdx="0" presStyleCnt="3"/>
      <dgm:spPr>
        <a:ln>
          <a:solidFill>
            <a:srgbClr val="079DA9"/>
          </a:solidFill>
        </a:ln>
      </dgm:spPr>
    </dgm:pt>
    <dgm:pt modelId="{1AB20284-D434-4F78-9295-273F4DA91FC2}" type="pres">
      <dgm:prSet presAssocID="{F1F88576-0690-4B56-9FB9-FFB684AC3DF1}" presName="spH" presStyleCnt="0"/>
      <dgm:spPr/>
    </dgm:pt>
    <dgm:pt modelId="{07A0F639-D1EB-4B35-A27D-840CE60E99EB}" type="pres">
      <dgm:prSet presAssocID="{F1F88576-0690-4B56-9FB9-FFB684AC3DF1}" presName="desTx" presStyleLbl="node1" presStyleIdx="0" presStyleCnt="3">
        <dgm:presLayoutVars>
          <dgm:bulletEnabled val="1"/>
        </dgm:presLayoutVars>
      </dgm:prSet>
      <dgm:spPr/>
    </dgm:pt>
    <dgm:pt modelId="{563AB732-9B6B-416E-AD26-27110E2DC44F}" type="pres">
      <dgm:prSet presAssocID="{CA810E73-3BFE-4B87-929B-9FDC59F8B58B}" presName="spV" presStyleCnt="0"/>
      <dgm:spPr/>
    </dgm:pt>
    <dgm:pt modelId="{E91F49AB-4D94-4FDF-A421-E9E6EA110642}" type="pres">
      <dgm:prSet presAssocID="{FF1FBA63-9949-4EC4-882A-E20ADBAF2170}" presName="linNode" presStyleCnt="0"/>
      <dgm:spPr/>
    </dgm:pt>
    <dgm:pt modelId="{4E5CBC6C-ADAE-4951-B689-95484976AFE4}" type="pres">
      <dgm:prSet presAssocID="{FF1FBA63-9949-4EC4-882A-E20ADBAF2170}" presName="parTx" presStyleLbl="revTx" presStyleIdx="1" presStyleCnt="3">
        <dgm:presLayoutVars>
          <dgm:chMax val="1"/>
          <dgm:bulletEnabled val="1"/>
        </dgm:presLayoutVars>
      </dgm:prSet>
      <dgm:spPr/>
    </dgm:pt>
    <dgm:pt modelId="{493796AD-130F-4161-8DE4-AB42BF9F5EC2}" type="pres">
      <dgm:prSet presAssocID="{FF1FBA63-9949-4EC4-882A-E20ADBAF2170}" presName="bracket" presStyleLbl="parChTrans1D1" presStyleIdx="1" presStyleCnt="3"/>
      <dgm:spPr>
        <a:ln>
          <a:solidFill>
            <a:srgbClr val="079DA9"/>
          </a:solidFill>
        </a:ln>
      </dgm:spPr>
    </dgm:pt>
    <dgm:pt modelId="{DB89E11F-8F82-4B38-A2F2-ADC63AF17462}" type="pres">
      <dgm:prSet presAssocID="{FF1FBA63-9949-4EC4-882A-E20ADBAF2170}" presName="spH" presStyleCnt="0"/>
      <dgm:spPr/>
    </dgm:pt>
    <dgm:pt modelId="{684853CA-84D9-493D-A9DF-B8D81E88625B}" type="pres">
      <dgm:prSet presAssocID="{FF1FBA63-9949-4EC4-882A-E20ADBAF2170}" presName="desTx" presStyleLbl="node1" presStyleIdx="1" presStyleCnt="3" custScaleX="100906" custLinFactNeighborX="49395" custLinFactNeighborY="-978">
        <dgm:presLayoutVars>
          <dgm:bulletEnabled val="1"/>
        </dgm:presLayoutVars>
      </dgm:prSet>
      <dgm:spPr/>
    </dgm:pt>
    <dgm:pt modelId="{F2181A17-3BB5-4E8A-AD42-0E7FCEDCB116}" type="pres">
      <dgm:prSet presAssocID="{2D6FEE55-CE9B-4A18-B002-247E0BB7E45B}" presName="spV" presStyleCnt="0"/>
      <dgm:spPr/>
    </dgm:pt>
    <dgm:pt modelId="{3F0A4CD4-0007-4C64-A905-352D41A2662A}" type="pres">
      <dgm:prSet presAssocID="{721AB5A0-AA6D-4408-BF09-00191DBCD02D}" presName="linNode" presStyleCnt="0"/>
      <dgm:spPr/>
    </dgm:pt>
    <dgm:pt modelId="{F11E011D-C051-4174-BB66-71CCF584B63B}" type="pres">
      <dgm:prSet presAssocID="{721AB5A0-AA6D-4408-BF09-00191DBCD02D}" presName="parTx" presStyleLbl="revTx" presStyleIdx="2" presStyleCnt="3">
        <dgm:presLayoutVars>
          <dgm:chMax val="1"/>
          <dgm:bulletEnabled val="1"/>
        </dgm:presLayoutVars>
      </dgm:prSet>
      <dgm:spPr/>
    </dgm:pt>
    <dgm:pt modelId="{5B4834D1-ADA7-496A-B13A-A80308974194}" type="pres">
      <dgm:prSet presAssocID="{721AB5A0-AA6D-4408-BF09-00191DBCD02D}" presName="bracket" presStyleLbl="parChTrans1D1" presStyleIdx="2" presStyleCnt="3"/>
      <dgm:spPr>
        <a:ln>
          <a:solidFill>
            <a:srgbClr val="079DA9"/>
          </a:solidFill>
        </a:ln>
      </dgm:spPr>
    </dgm:pt>
    <dgm:pt modelId="{97BFE32A-A47B-4977-B9F6-5CF874D730F0}" type="pres">
      <dgm:prSet presAssocID="{721AB5A0-AA6D-4408-BF09-00191DBCD02D}" presName="spH" presStyleCnt="0"/>
      <dgm:spPr/>
    </dgm:pt>
    <dgm:pt modelId="{FEA04F5D-70F0-41BB-A136-F23BCB9BA5A1}" type="pres">
      <dgm:prSet presAssocID="{721AB5A0-AA6D-4408-BF09-00191DBCD02D}" presName="desTx" presStyleLbl="node1" presStyleIdx="2" presStyleCnt="3" custLinFactNeighborX="0">
        <dgm:presLayoutVars>
          <dgm:bulletEnabled val="1"/>
        </dgm:presLayoutVars>
      </dgm:prSet>
      <dgm:spPr/>
    </dgm:pt>
  </dgm:ptLst>
  <dgm:cxnLst>
    <dgm:cxn modelId="{94AAD103-39E3-4B0C-B35E-859905BE6AF7}" srcId="{721AB5A0-AA6D-4408-BF09-00191DBCD02D}" destId="{63C0AA13-9FC5-44DB-9A68-6C194EEA3C83}" srcOrd="3" destOrd="0" parTransId="{5D377B1B-0409-4410-9CD9-CA18B1C5CCDB}" sibTransId="{011AE10A-7612-4709-A57F-15ABEA6CF13C}"/>
    <dgm:cxn modelId="{E79F3F04-01EE-456A-AEB3-A69C96182FD7}" srcId="{9BD548B1-AE57-4F9E-A335-F9FF6C4CECBF}" destId="{F1F88576-0690-4B56-9FB9-FFB684AC3DF1}" srcOrd="0" destOrd="0" parTransId="{A9F594FC-387F-45C5-AD95-4B563C597266}" sibTransId="{CA810E73-3BFE-4B87-929B-9FDC59F8B58B}"/>
    <dgm:cxn modelId="{E060FB2E-4EEA-43CB-8865-BD710F95947D}" type="presOf" srcId="{721AB5A0-AA6D-4408-BF09-00191DBCD02D}" destId="{F11E011D-C051-4174-BB66-71CCF584B63B}" srcOrd="0" destOrd="0" presId="urn:diagrams.loki3.com/BracketList"/>
    <dgm:cxn modelId="{E50D5336-15CE-4BDC-880C-9E9DFE7D9BBB}" srcId="{F1F88576-0690-4B56-9FB9-FFB684AC3DF1}" destId="{286CC276-5B3D-4B6E-A730-B96A8FA016B3}" srcOrd="2" destOrd="0" parTransId="{77FE989A-6B7E-4FD0-A753-EAFDDDE8AE75}" sibTransId="{155B6DE6-4681-499B-ACC0-E880BC3DC67D}"/>
    <dgm:cxn modelId="{DC176E38-4939-49FF-BA8C-C22824679B64}" srcId="{FF1FBA63-9949-4EC4-882A-E20ADBAF2170}" destId="{C85858EE-ADB3-4CF5-AAA6-DE834351F5DF}" srcOrd="2" destOrd="0" parTransId="{EB110FD2-7F7B-4949-93EA-9AF0C733BAF2}" sibTransId="{DBCF1AE5-EC6C-4569-9A64-E78D82BD9254}"/>
    <dgm:cxn modelId="{9155AC44-55A9-4F91-87E8-1F4B7F8A0957}" srcId="{F1F88576-0690-4B56-9FB9-FFB684AC3DF1}" destId="{4C06A761-E5A6-47C6-AF7C-E5EF74279CCA}" srcOrd="1" destOrd="0" parTransId="{F85461A6-0072-46D1-B9BA-F7063AC18339}" sibTransId="{054D5915-82F2-4238-A5CE-5716F5315CBF}"/>
    <dgm:cxn modelId="{2EB51445-505E-4ADC-A204-38E7FC754D85}" srcId="{721AB5A0-AA6D-4408-BF09-00191DBCD02D}" destId="{8AE285C7-9A48-43F4-9DD3-47ACB07A97B7}" srcOrd="1" destOrd="0" parTransId="{8B89EB31-DB51-4565-917F-879BAC777F53}" sibTransId="{A947FFB1-58E2-4276-B948-F17C32BA423F}"/>
    <dgm:cxn modelId="{176EEF67-5C42-4433-8F3A-9631E00DB203}" type="presOf" srcId="{C85858EE-ADB3-4CF5-AAA6-DE834351F5DF}" destId="{684853CA-84D9-493D-A9DF-B8D81E88625B}" srcOrd="0" destOrd="2" presId="urn:diagrams.loki3.com/BracketList"/>
    <dgm:cxn modelId="{EBAAAF4A-D077-4735-97ED-6604CA0AB4A2}" srcId="{F1F88576-0690-4B56-9FB9-FFB684AC3DF1}" destId="{A889EB4D-5919-4FC0-BC60-EA073CDC044A}" srcOrd="0" destOrd="0" parTransId="{D6D7CF6C-AA44-461A-8CED-05C2A73350A5}" sibTransId="{A5334F54-9B01-484D-AA07-F73C9B618A1C}"/>
    <dgm:cxn modelId="{B93F106B-8557-4F8A-8BD8-81EBD0C1B72A}" type="presOf" srcId="{63C0AA13-9FC5-44DB-9A68-6C194EEA3C83}" destId="{FEA04F5D-70F0-41BB-A136-F23BCB9BA5A1}" srcOrd="0" destOrd="3" presId="urn:diagrams.loki3.com/BracketList"/>
    <dgm:cxn modelId="{8A58F782-1F01-4695-92D4-BFCB216BE01D}" type="presOf" srcId="{8AE285C7-9A48-43F4-9DD3-47ACB07A97B7}" destId="{FEA04F5D-70F0-41BB-A136-F23BCB9BA5A1}" srcOrd="0" destOrd="1" presId="urn:diagrams.loki3.com/BracketList"/>
    <dgm:cxn modelId="{83251B84-0AA8-4517-95D6-A980684BD7DA}" type="presOf" srcId="{80574A0A-637C-4E69-92F8-A063B8491204}" destId="{FEA04F5D-70F0-41BB-A136-F23BCB9BA5A1}" srcOrd="0" destOrd="0" presId="urn:diagrams.loki3.com/BracketList"/>
    <dgm:cxn modelId="{6B277E8B-0440-404B-A4FA-E3D84E7A9899}" srcId="{FF1FBA63-9949-4EC4-882A-E20ADBAF2170}" destId="{DE625D11-A17C-4028-A338-02FB47668EF6}" srcOrd="0" destOrd="0" parTransId="{43633CB5-10BF-463B-A58E-5EE49C7B06AE}" sibTransId="{7DFBA6B5-A0F2-42C9-8A8A-B2BF75783F94}"/>
    <dgm:cxn modelId="{2E59D290-DC8C-4B69-9572-D13ECE1F0C81}" type="presOf" srcId="{710ABDEA-A57F-4C73-BCAC-9F2B6B99987D}" destId="{FEA04F5D-70F0-41BB-A136-F23BCB9BA5A1}" srcOrd="0" destOrd="2" presId="urn:diagrams.loki3.com/BracketList"/>
    <dgm:cxn modelId="{A555879E-1EC3-4501-8838-D69144005988}" srcId="{FF1FBA63-9949-4EC4-882A-E20ADBAF2170}" destId="{02A44D7A-06AF-416D-8F29-AC44EB9605E2}" srcOrd="1" destOrd="0" parTransId="{C5A9596D-51AE-46DE-AB73-6371D1868AC8}" sibTransId="{C01F2B41-942D-46A5-89D3-B9DEDAA7534A}"/>
    <dgm:cxn modelId="{1D388EB1-D813-4FBD-879E-9006FBD0C32A}" type="presOf" srcId="{FF1FBA63-9949-4EC4-882A-E20ADBAF2170}" destId="{4E5CBC6C-ADAE-4951-B689-95484976AFE4}" srcOrd="0" destOrd="0" presId="urn:diagrams.loki3.com/BracketList"/>
    <dgm:cxn modelId="{38D489B2-8F3C-4CD3-9AC9-62B96AE15E62}" srcId="{9BD548B1-AE57-4F9E-A335-F9FF6C4CECBF}" destId="{FF1FBA63-9949-4EC4-882A-E20ADBAF2170}" srcOrd="1" destOrd="0" parTransId="{C3922D1C-2D98-4032-8410-6133659052AC}" sibTransId="{2D6FEE55-CE9B-4A18-B002-247E0BB7E45B}"/>
    <dgm:cxn modelId="{09E77CB3-29AD-417A-B612-6497F6DCC821}" type="presOf" srcId="{286CC276-5B3D-4B6E-A730-B96A8FA016B3}" destId="{07A0F639-D1EB-4B35-A27D-840CE60E99EB}" srcOrd="0" destOrd="2" presId="urn:diagrams.loki3.com/BracketList"/>
    <dgm:cxn modelId="{7D0498BB-F473-4B8C-A524-579CA5E3432E}" srcId="{9BD548B1-AE57-4F9E-A335-F9FF6C4CECBF}" destId="{721AB5A0-AA6D-4408-BF09-00191DBCD02D}" srcOrd="2" destOrd="0" parTransId="{109C54A8-D96F-4D5C-8A72-BCBEAA274684}" sibTransId="{EA04E9D5-7884-47F3-B297-2002BC385672}"/>
    <dgm:cxn modelId="{9B2EE7BD-AE6B-4065-92B0-9408BA77715D}" type="presOf" srcId="{DE625D11-A17C-4028-A338-02FB47668EF6}" destId="{684853CA-84D9-493D-A9DF-B8D81E88625B}" srcOrd="0" destOrd="0" presId="urn:diagrams.loki3.com/BracketList"/>
    <dgm:cxn modelId="{BD7A1FC7-F55A-4AA3-BB8E-05C130C7EAFB}" type="presOf" srcId="{9BD548B1-AE57-4F9E-A335-F9FF6C4CECBF}" destId="{3442E689-62D8-4ABD-BE16-3E211DBFA13E}" srcOrd="0" destOrd="0" presId="urn:diagrams.loki3.com/BracketList"/>
    <dgm:cxn modelId="{5557E8CA-A2C9-45FB-B185-64E6EF251391}" srcId="{721AB5A0-AA6D-4408-BF09-00191DBCD02D}" destId="{710ABDEA-A57F-4C73-BCAC-9F2B6B99987D}" srcOrd="2" destOrd="0" parTransId="{AD43F1AF-650A-4E64-BF71-1C088B8F3DB6}" sibTransId="{BEB7CA4C-4DEC-458D-8786-A8C1DEE2BF55}"/>
    <dgm:cxn modelId="{8A0450D2-E03F-4006-90FD-D190399FFF80}" srcId="{721AB5A0-AA6D-4408-BF09-00191DBCD02D}" destId="{80574A0A-637C-4E69-92F8-A063B8491204}" srcOrd="0" destOrd="0" parTransId="{08EE065B-76ED-4FBD-9D63-2123027CF15F}" sibTransId="{59B755D2-D37A-4152-A3CE-EC168CCA0E9F}"/>
    <dgm:cxn modelId="{ADA42BED-211E-4F68-A01C-EBA79BDA7326}" type="presOf" srcId="{02A44D7A-06AF-416D-8F29-AC44EB9605E2}" destId="{684853CA-84D9-493D-A9DF-B8D81E88625B}" srcOrd="0" destOrd="1" presId="urn:diagrams.loki3.com/BracketList"/>
    <dgm:cxn modelId="{B44B84F3-90C8-4978-A387-22919F659E42}" type="presOf" srcId="{4C06A761-E5A6-47C6-AF7C-E5EF74279CCA}" destId="{07A0F639-D1EB-4B35-A27D-840CE60E99EB}" srcOrd="0" destOrd="1" presId="urn:diagrams.loki3.com/BracketList"/>
    <dgm:cxn modelId="{908406F9-26AA-4D59-9F7D-865B30912BF5}" type="presOf" srcId="{A889EB4D-5919-4FC0-BC60-EA073CDC044A}" destId="{07A0F639-D1EB-4B35-A27D-840CE60E99EB}" srcOrd="0" destOrd="0" presId="urn:diagrams.loki3.com/BracketList"/>
    <dgm:cxn modelId="{318038FF-78C0-4761-967B-EFB6570788CF}" type="presOf" srcId="{F1F88576-0690-4B56-9FB9-FFB684AC3DF1}" destId="{5B45D12E-3E3B-4285-98DE-FAFC4CCD2A75}" srcOrd="0" destOrd="0" presId="urn:diagrams.loki3.com/BracketList"/>
    <dgm:cxn modelId="{276CB99C-76F3-4A4B-961D-A465202B157A}" type="presParOf" srcId="{3442E689-62D8-4ABD-BE16-3E211DBFA13E}" destId="{3EC60EB9-53C6-4D69-AB31-614A7CF362C1}" srcOrd="0" destOrd="0" presId="urn:diagrams.loki3.com/BracketList"/>
    <dgm:cxn modelId="{FF06FFBD-D76B-49E3-A6EF-BE170E0C1665}" type="presParOf" srcId="{3EC60EB9-53C6-4D69-AB31-614A7CF362C1}" destId="{5B45D12E-3E3B-4285-98DE-FAFC4CCD2A75}" srcOrd="0" destOrd="0" presId="urn:diagrams.loki3.com/BracketList"/>
    <dgm:cxn modelId="{55DF505F-FB81-467D-8328-15097EF398CB}" type="presParOf" srcId="{3EC60EB9-53C6-4D69-AB31-614A7CF362C1}" destId="{FF42D555-3B1C-4736-BD65-DDE0FFC8A407}" srcOrd="1" destOrd="0" presId="urn:diagrams.loki3.com/BracketList"/>
    <dgm:cxn modelId="{FF1EE26C-D20C-4F4A-97F8-E8091EA0EFDA}" type="presParOf" srcId="{3EC60EB9-53C6-4D69-AB31-614A7CF362C1}" destId="{1AB20284-D434-4F78-9295-273F4DA91FC2}" srcOrd="2" destOrd="0" presId="urn:diagrams.loki3.com/BracketList"/>
    <dgm:cxn modelId="{A56CBF13-F625-4844-BA21-2F6A3D37B618}" type="presParOf" srcId="{3EC60EB9-53C6-4D69-AB31-614A7CF362C1}" destId="{07A0F639-D1EB-4B35-A27D-840CE60E99EB}" srcOrd="3" destOrd="0" presId="urn:diagrams.loki3.com/BracketList"/>
    <dgm:cxn modelId="{5C77F427-7FCF-4899-9B1D-7D57292E6DC5}" type="presParOf" srcId="{3442E689-62D8-4ABD-BE16-3E211DBFA13E}" destId="{563AB732-9B6B-416E-AD26-27110E2DC44F}" srcOrd="1" destOrd="0" presId="urn:diagrams.loki3.com/BracketList"/>
    <dgm:cxn modelId="{87559B22-9E02-4A09-A9FD-E6FB710B2A52}" type="presParOf" srcId="{3442E689-62D8-4ABD-BE16-3E211DBFA13E}" destId="{E91F49AB-4D94-4FDF-A421-E9E6EA110642}" srcOrd="2" destOrd="0" presId="urn:diagrams.loki3.com/BracketList"/>
    <dgm:cxn modelId="{6D7F0932-EBAB-457C-AD2A-5FF5A1971BD9}" type="presParOf" srcId="{E91F49AB-4D94-4FDF-A421-E9E6EA110642}" destId="{4E5CBC6C-ADAE-4951-B689-95484976AFE4}" srcOrd="0" destOrd="0" presId="urn:diagrams.loki3.com/BracketList"/>
    <dgm:cxn modelId="{BADC1C25-FE48-4A0C-B911-CA28122A4B55}" type="presParOf" srcId="{E91F49AB-4D94-4FDF-A421-E9E6EA110642}" destId="{493796AD-130F-4161-8DE4-AB42BF9F5EC2}" srcOrd="1" destOrd="0" presId="urn:diagrams.loki3.com/BracketList"/>
    <dgm:cxn modelId="{179DB6A0-34CD-4F9F-9281-7BEBFD275137}" type="presParOf" srcId="{E91F49AB-4D94-4FDF-A421-E9E6EA110642}" destId="{DB89E11F-8F82-4B38-A2F2-ADC63AF17462}" srcOrd="2" destOrd="0" presId="urn:diagrams.loki3.com/BracketList"/>
    <dgm:cxn modelId="{E29ECB01-E9AD-466E-A06F-93B0996EBFC7}" type="presParOf" srcId="{E91F49AB-4D94-4FDF-A421-E9E6EA110642}" destId="{684853CA-84D9-493D-A9DF-B8D81E88625B}" srcOrd="3" destOrd="0" presId="urn:diagrams.loki3.com/BracketList"/>
    <dgm:cxn modelId="{0A1FC2AD-1ACD-4CBF-9A36-70E14A1E9FF8}" type="presParOf" srcId="{3442E689-62D8-4ABD-BE16-3E211DBFA13E}" destId="{F2181A17-3BB5-4E8A-AD42-0E7FCEDCB116}" srcOrd="3" destOrd="0" presId="urn:diagrams.loki3.com/BracketList"/>
    <dgm:cxn modelId="{C4CD20D9-F40D-446B-A6AA-C796E449E162}" type="presParOf" srcId="{3442E689-62D8-4ABD-BE16-3E211DBFA13E}" destId="{3F0A4CD4-0007-4C64-A905-352D41A2662A}" srcOrd="4" destOrd="0" presId="urn:diagrams.loki3.com/BracketList"/>
    <dgm:cxn modelId="{959057D0-6A25-4D83-9E3C-2EBD8708AF82}" type="presParOf" srcId="{3F0A4CD4-0007-4C64-A905-352D41A2662A}" destId="{F11E011D-C051-4174-BB66-71CCF584B63B}" srcOrd="0" destOrd="0" presId="urn:diagrams.loki3.com/BracketList"/>
    <dgm:cxn modelId="{2F364ED7-4A0E-4F9F-943F-418D2F96631E}" type="presParOf" srcId="{3F0A4CD4-0007-4C64-A905-352D41A2662A}" destId="{5B4834D1-ADA7-496A-B13A-A80308974194}" srcOrd="1" destOrd="0" presId="urn:diagrams.loki3.com/BracketList"/>
    <dgm:cxn modelId="{C5B1A988-FA96-441F-8D03-8AD4A5685BAE}" type="presParOf" srcId="{3F0A4CD4-0007-4C64-A905-352D41A2662A}" destId="{97BFE32A-A47B-4977-B9F6-5CF874D730F0}" srcOrd="2" destOrd="0" presId="urn:diagrams.loki3.com/BracketList"/>
    <dgm:cxn modelId="{AAA428EB-08C0-42EC-85DE-80D70888DEBD}" type="presParOf" srcId="{3F0A4CD4-0007-4C64-A905-352D41A2662A}" destId="{FEA04F5D-70F0-41BB-A136-F23BCB9BA5A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23029C-FC86-4BEA-B4FE-BE7BE231C4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2DD1CB9-E590-4455-A8C4-CFA2C75BB64A}">
      <dgm:prSet/>
      <dgm:spPr/>
      <dgm:t>
        <a:bodyPr/>
        <a:lstStyle/>
        <a:p>
          <a:r>
            <a:rPr lang="en-US"/>
            <a:t>Schools/Districts will receive suppressed accountability data that will not be publicly reported. These data are provided for internal school/district leadership review but should not be shared or discussed in public settings even past the data embargo phase. Suppressed data are indicated in red font in the spreadsheets. </a:t>
          </a:r>
        </a:p>
      </dgm:t>
    </dgm:pt>
    <dgm:pt modelId="{2EF31483-68BD-4DED-8A44-632C9DA353C5}" type="parTrans" cxnId="{233C4227-0755-4CF3-9443-516985978A25}">
      <dgm:prSet/>
      <dgm:spPr/>
      <dgm:t>
        <a:bodyPr/>
        <a:lstStyle/>
        <a:p>
          <a:endParaRPr lang="en-US"/>
        </a:p>
      </dgm:t>
    </dgm:pt>
    <dgm:pt modelId="{B2FED682-16CF-4631-8562-01351A98AC5D}" type="sibTrans" cxnId="{233C4227-0755-4CF3-9443-516985978A25}">
      <dgm:prSet/>
      <dgm:spPr/>
      <dgm:t>
        <a:bodyPr/>
        <a:lstStyle/>
        <a:p>
          <a:endParaRPr lang="en-US"/>
        </a:p>
      </dgm:t>
    </dgm:pt>
    <dgm:pt modelId="{F7542EDB-5C81-4B18-AF3E-C1A36412D7D0}" type="pres">
      <dgm:prSet presAssocID="{A523029C-FC86-4BEA-B4FE-BE7BE231C449}" presName="linear" presStyleCnt="0">
        <dgm:presLayoutVars>
          <dgm:animLvl val="lvl"/>
          <dgm:resizeHandles val="exact"/>
        </dgm:presLayoutVars>
      </dgm:prSet>
      <dgm:spPr/>
    </dgm:pt>
    <dgm:pt modelId="{4A1AE906-AFFD-4137-AB17-2851CA15CB9F}" type="pres">
      <dgm:prSet presAssocID="{E2DD1CB9-E590-4455-A8C4-CFA2C75BB64A}" presName="parentText" presStyleLbl="node1" presStyleIdx="0" presStyleCnt="1" custLinFactNeighborX="-907" custLinFactNeighborY="15872">
        <dgm:presLayoutVars>
          <dgm:chMax val="0"/>
          <dgm:bulletEnabled val="1"/>
        </dgm:presLayoutVars>
      </dgm:prSet>
      <dgm:spPr/>
    </dgm:pt>
  </dgm:ptLst>
  <dgm:cxnLst>
    <dgm:cxn modelId="{233C4227-0755-4CF3-9443-516985978A25}" srcId="{A523029C-FC86-4BEA-B4FE-BE7BE231C449}" destId="{E2DD1CB9-E590-4455-A8C4-CFA2C75BB64A}" srcOrd="0" destOrd="0" parTransId="{2EF31483-68BD-4DED-8A44-632C9DA353C5}" sibTransId="{B2FED682-16CF-4631-8562-01351A98AC5D}"/>
    <dgm:cxn modelId="{702FA47E-1659-42BE-89B2-97CBBCFE57C5}" type="presOf" srcId="{A523029C-FC86-4BEA-B4FE-BE7BE231C449}" destId="{F7542EDB-5C81-4B18-AF3E-C1A36412D7D0}" srcOrd="0" destOrd="0" presId="urn:microsoft.com/office/officeart/2005/8/layout/vList2"/>
    <dgm:cxn modelId="{AE480498-31B1-41C3-BAE3-30903A750A83}" type="presOf" srcId="{E2DD1CB9-E590-4455-A8C4-CFA2C75BB64A}" destId="{4A1AE906-AFFD-4137-AB17-2851CA15CB9F}" srcOrd="0" destOrd="0" presId="urn:microsoft.com/office/officeart/2005/8/layout/vList2"/>
    <dgm:cxn modelId="{F105DC64-7A83-40B9-8006-AC44F788D623}" type="presParOf" srcId="{F7542EDB-5C81-4B18-AF3E-C1A36412D7D0}" destId="{4A1AE906-AFFD-4137-AB17-2851CA15CB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21173-88C5-44E8-8423-59196FFBE7A9}">
      <dsp:nvSpPr>
        <dsp:cNvPr id="0" name=""/>
        <dsp:cNvSpPr/>
      </dsp:nvSpPr>
      <dsp:spPr>
        <a:xfrm>
          <a:off x="150" y="863018"/>
          <a:ext cx="2543522" cy="101740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b="0" kern="1200">
              <a:solidFill>
                <a:schemeClr val="tx1"/>
              </a:solidFill>
              <a:latin typeface="Franklin Gothic Medium" panose="020B0603020102020204"/>
            </a:rPr>
            <a:t>Oct</a:t>
          </a:r>
          <a:r>
            <a:rPr lang="en-US" sz="2000" b="0" kern="1200">
              <a:solidFill>
                <a:schemeClr val="tx1"/>
              </a:solidFill>
            </a:rPr>
            <a:t>. 30</a:t>
          </a:r>
        </a:p>
      </dsp:txBody>
      <dsp:txXfrm>
        <a:off x="508854" y="863018"/>
        <a:ext cx="1526114" cy="1017408"/>
      </dsp:txXfrm>
    </dsp:sp>
    <dsp:sp modelId="{19DDA552-77F4-47A1-B3F0-C8F892C9CB09}">
      <dsp:nvSpPr>
        <dsp:cNvPr id="0" name=""/>
        <dsp:cNvSpPr/>
      </dsp:nvSpPr>
      <dsp:spPr>
        <a:xfrm>
          <a:off x="150" y="2007603"/>
          <a:ext cx="2034817" cy="208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100000"/>
            </a:lnSpc>
            <a:spcBef>
              <a:spcPct val="0"/>
            </a:spcBef>
            <a:spcAft>
              <a:spcPts val="0"/>
            </a:spcAft>
            <a:buChar char="•"/>
          </a:pPr>
          <a:r>
            <a:rPr lang="en-US" sz="1800" kern="1200"/>
            <a:t>District Embargo Opens at </a:t>
          </a:r>
          <a:r>
            <a:rPr lang="en-US" sz="1800" b="0" kern="1200">
              <a:solidFill>
                <a:schemeClr val="tx1"/>
              </a:solidFill>
            </a:rPr>
            <a:t>8:00 a.m. ET </a:t>
          </a:r>
          <a:endParaRPr lang="en-US" sz="1800" kern="1200"/>
        </a:p>
      </dsp:txBody>
      <dsp:txXfrm>
        <a:off x="150" y="2007603"/>
        <a:ext cx="2034817" cy="2086097"/>
      </dsp:txXfrm>
    </dsp:sp>
    <dsp:sp modelId="{30087FA2-D237-4D8E-A6DD-B3E79CD6ACED}">
      <dsp:nvSpPr>
        <dsp:cNvPr id="0" name=""/>
        <dsp:cNvSpPr/>
      </dsp:nvSpPr>
      <dsp:spPr>
        <a:xfrm>
          <a:off x="2327672" y="863018"/>
          <a:ext cx="2543522" cy="1017408"/>
        </a:xfrm>
        <a:prstGeom prst="chevron">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kern="1200">
              <a:solidFill>
                <a:schemeClr val="tx1"/>
              </a:solidFill>
              <a:latin typeface="Franklin Gothic Medium" panose="020B0603020102020204"/>
            </a:rPr>
            <a:t>Oct</a:t>
          </a:r>
          <a:r>
            <a:rPr lang="en-US" sz="2000" kern="1200">
              <a:solidFill>
                <a:schemeClr val="tx1"/>
              </a:solidFill>
            </a:rPr>
            <a:t>. 30</a:t>
          </a:r>
        </a:p>
      </dsp:txBody>
      <dsp:txXfrm>
        <a:off x="2836376" y="863018"/>
        <a:ext cx="1526114" cy="1017408"/>
      </dsp:txXfrm>
    </dsp:sp>
    <dsp:sp modelId="{2E45F296-1359-4AD4-A5E0-E22EAE3541FB}">
      <dsp:nvSpPr>
        <dsp:cNvPr id="0" name=""/>
        <dsp:cNvSpPr/>
      </dsp:nvSpPr>
      <dsp:spPr>
        <a:xfrm>
          <a:off x="2327672" y="2007603"/>
          <a:ext cx="2034817" cy="208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100000"/>
            </a:lnSpc>
            <a:spcBef>
              <a:spcPct val="0"/>
            </a:spcBef>
            <a:spcAft>
              <a:spcPts val="0"/>
            </a:spcAft>
            <a:buChar char="•"/>
          </a:pPr>
          <a:r>
            <a:rPr lang="en-US" sz="1800" kern="1200">
              <a:solidFill>
                <a:schemeClr val="tx1"/>
              </a:solidFill>
              <a:latin typeface="+mn-lt"/>
            </a:rPr>
            <a:t>Media Embargo </a:t>
          </a:r>
          <a:r>
            <a:rPr lang="en-US" sz="1800" b="0" kern="1200">
              <a:solidFill>
                <a:schemeClr val="tx1"/>
              </a:solidFill>
              <a:latin typeface="+mn-lt"/>
            </a:rPr>
            <a:t>Opens -Districts </a:t>
          </a:r>
          <a:r>
            <a:rPr lang="en-US" sz="1800" kern="1200">
              <a:solidFill>
                <a:schemeClr val="tx1"/>
              </a:solidFill>
              <a:latin typeface="+mn-lt"/>
            </a:rPr>
            <a:t>may begin discussing data under embargo privately with media at </a:t>
          </a:r>
          <a:r>
            <a:rPr lang="en-US" sz="1800" kern="1200">
              <a:solidFill>
                <a:schemeClr val="tx1"/>
              </a:solidFill>
            </a:rPr>
            <a:t>12:00 p.m. ET (noon)</a:t>
          </a:r>
          <a:endParaRPr lang="en-US" sz="1800" kern="1200">
            <a:solidFill>
              <a:schemeClr val="tx1"/>
            </a:solidFill>
            <a:latin typeface="+mn-lt"/>
          </a:endParaRPr>
        </a:p>
      </dsp:txBody>
      <dsp:txXfrm>
        <a:off x="2327672" y="2007603"/>
        <a:ext cx="2034817" cy="2086097"/>
      </dsp:txXfrm>
    </dsp:sp>
    <dsp:sp modelId="{DBB67818-3F53-46D2-B34F-5FB3AA8D3EB6}">
      <dsp:nvSpPr>
        <dsp:cNvPr id="0" name=""/>
        <dsp:cNvSpPr/>
      </dsp:nvSpPr>
      <dsp:spPr>
        <a:xfrm>
          <a:off x="4655194" y="863018"/>
          <a:ext cx="2543522" cy="1017408"/>
        </a:xfrm>
        <a:prstGeom prst="chevron">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100000"/>
            </a:lnSpc>
            <a:spcBef>
              <a:spcPct val="0"/>
            </a:spcBef>
            <a:spcAft>
              <a:spcPts val="0"/>
            </a:spcAft>
            <a:buNone/>
          </a:pPr>
          <a:r>
            <a:rPr lang="en-US" sz="2000" b="0" kern="1200">
              <a:solidFill>
                <a:schemeClr val="tx1"/>
              </a:solidFill>
              <a:latin typeface="Franklin Gothic Medium" panose="020B0603020102020204"/>
            </a:rPr>
            <a:t>Oct. 31</a:t>
          </a:r>
        </a:p>
      </dsp:txBody>
      <dsp:txXfrm>
        <a:off x="5163898" y="863018"/>
        <a:ext cx="1526114" cy="1017408"/>
      </dsp:txXfrm>
    </dsp:sp>
    <dsp:sp modelId="{DA0D9E52-2C8C-4FDF-A5C1-D06ECB59097A}">
      <dsp:nvSpPr>
        <dsp:cNvPr id="0" name=""/>
        <dsp:cNvSpPr/>
      </dsp:nvSpPr>
      <dsp:spPr>
        <a:xfrm>
          <a:off x="4655194" y="2007603"/>
          <a:ext cx="2034817" cy="208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b="0" kern="1200">
              <a:solidFill>
                <a:schemeClr val="tx1"/>
              </a:solidFill>
              <a:latin typeface="Franklin Gothic Book"/>
            </a:rPr>
            <a:t>Embargo ends </a:t>
          </a:r>
          <a:r>
            <a:rPr lang="en-US" sz="1800" kern="1200"/>
            <a:t>at 9:59 p.m. ET</a:t>
          </a:r>
          <a:endParaRPr lang="en-US" sz="1800" b="0" kern="1200">
            <a:solidFill>
              <a:schemeClr val="tx1"/>
            </a:solidFill>
            <a:latin typeface="Franklin Gothic Book"/>
          </a:endParaRPr>
        </a:p>
      </dsp:txBody>
      <dsp:txXfrm>
        <a:off x="4655194" y="2007603"/>
        <a:ext cx="2034817" cy="2086097"/>
      </dsp:txXfrm>
    </dsp:sp>
    <dsp:sp modelId="{4798327D-B0EC-4F8A-9BE5-011A62C06BD0}">
      <dsp:nvSpPr>
        <dsp:cNvPr id="0" name=""/>
        <dsp:cNvSpPr/>
      </dsp:nvSpPr>
      <dsp:spPr>
        <a:xfrm>
          <a:off x="6982717" y="863018"/>
          <a:ext cx="2543522" cy="1017408"/>
        </a:xfrm>
        <a:prstGeom prst="chevron">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100000"/>
            </a:lnSpc>
            <a:spcBef>
              <a:spcPct val="0"/>
            </a:spcBef>
            <a:spcAft>
              <a:spcPts val="0"/>
            </a:spcAft>
            <a:buNone/>
          </a:pPr>
          <a:r>
            <a:rPr lang="en-US" sz="2000" b="0" kern="1200">
              <a:solidFill>
                <a:schemeClr val="tx1"/>
              </a:solidFill>
              <a:latin typeface="Franklin Gothic Medium" panose="020B0603020102020204"/>
            </a:rPr>
            <a:t>Oct</a:t>
          </a:r>
          <a:r>
            <a:rPr lang="en-US" sz="2000" b="0" kern="1200">
              <a:solidFill>
                <a:schemeClr val="tx1"/>
              </a:solidFill>
            </a:rPr>
            <a:t>. 31</a:t>
          </a:r>
        </a:p>
      </dsp:txBody>
      <dsp:txXfrm>
        <a:off x="7491421" y="863018"/>
        <a:ext cx="1526114" cy="1017408"/>
      </dsp:txXfrm>
    </dsp:sp>
    <dsp:sp modelId="{A0ABC93D-2C3E-4356-8F1F-2824D3EB5689}">
      <dsp:nvSpPr>
        <dsp:cNvPr id="0" name=""/>
        <dsp:cNvSpPr/>
      </dsp:nvSpPr>
      <dsp:spPr>
        <a:xfrm>
          <a:off x="7136015" y="1988912"/>
          <a:ext cx="1922107" cy="208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kern="1200"/>
            <a:t>Public Release of School Accountability and test results at 10 p.m. ET </a:t>
          </a:r>
        </a:p>
      </dsp:txBody>
      <dsp:txXfrm>
        <a:off x="7136015" y="1988912"/>
        <a:ext cx="1922107" cy="2086097"/>
      </dsp:txXfrm>
    </dsp:sp>
    <dsp:sp modelId="{838EF858-2F0E-4905-A271-7B3C408FD137}">
      <dsp:nvSpPr>
        <dsp:cNvPr id="0" name=""/>
        <dsp:cNvSpPr/>
      </dsp:nvSpPr>
      <dsp:spPr>
        <a:xfrm>
          <a:off x="9445127" y="863018"/>
          <a:ext cx="2543522" cy="1017408"/>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b="0" kern="1200">
              <a:solidFill>
                <a:schemeClr val="tx1"/>
              </a:solidFill>
              <a:latin typeface="Franklin Gothic Medium" panose="020B0603020102020204"/>
            </a:rPr>
            <a:t>Nov. </a:t>
          </a:r>
          <a:r>
            <a:rPr lang="en-US" sz="2000" b="0" kern="1200">
              <a:solidFill>
                <a:schemeClr val="tx1"/>
              </a:solidFill>
            </a:rPr>
            <a:t>1 </a:t>
          </a:r>
          <a:r>
            <a:rPr lang="en-US" sz="2000" b="0" kern="1200">
              <a:solidFill>
                <a:schemeClr val="tx1"/>
              </a:solidFill>
              <a:latin typeface="Franklin Gothic Medium" panose="020B0603020102020204"/>
            </a:rPr>
            <a:t>– </a:t>
          </a:r>
        </a:p>
        <a:p>
          <a:pPr marL="0" lvl="0" indent="0" algn="ctr" defTabSz="889000">
            <a:lnSpc>
              <a:spcPct val="100000"/>
            </a:lnSpc>
            <a:spcBef>
              <a:spcPct val="0"/>
            </a:spcBef>
            <a:spcAft>
              <a:spcPts val="0"/>
            </a:spcAft>
            <a:buNone/>
          </a:pPr>
          <a:r>
            <a:rPr lang="en-US" sz="2000" b="0" kern="1200">
              <a:solidFill>
                <a:schemeClr val="tx1"/>
              </a:solidFill>
              <a:latin typeface="Franklin Gothic Medium" panose="020B0603020102020204"/>
            </a:rPr>
            <a:t>Nov</a:t>
          </a:r>
          <a:r>
            <a:rPr lang="en-US" sz="2000" b="0" kern="1200">
              <a:solidFill>
                <a:schemeClr val="tx1"/>
              </a:solidFill>
            </a:rPr>
            <a:t>. 13</a:t>
          </a:r>
        </a:p>
      </dsp:txBody>
      <dsp:txXfrm>
        <a:off x="9953831" y="863018"/>
        <a:ext cx="1526114" cy="1017408"/>
      </dsp:txXfrm>
    </dsp:sp>
    <dsp:sp modelId="{A004283E-D190-4E3F-BE2A-F9FE1844FD4E}">
      <dsp:nvSpPr>
        <dsp:cNvPr id="0" name=""/>
        <dsp:cNvSpPr/>
      </dsp:nvSpPr>
      <dsp:spPr>
        <a:xfrm>
          <a:off x="9310239" y="2007603"/>
          <a:ext cx="2304593" cy="208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kern="1200"/>
            <a:t>10-day Regulatory Data Review for new individual student change requests in SDRR begins at 9:00 a.m. ET and closes for new tickets at </a:t>
          </a:r>
          <a:r>
            <a:rPr lang="en-US" sz="1800" kern="1200">
              <a:solidFill>
                <a:schemeClr val="tx1"/>
              </a:solidFill>
            </a:rPr>
            <a:t>12:00 p.m. ET (noon)</a:t>
          </a:r>
          <a:r>
            <a:rPr lang="en-US" sz="1800" kern="1200"/>
            <a:t> </a:t>
          </a:r>
        </a:p>
      </dsp:txBody>
      <dsp:txXfrm>
        <a:off x="9310239" y="2007603"/>
        <a:ext cx="2304593" cy="2086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D12E-3E3B-4285-98DE-FAFC4CCD2A75}">
      <dsp:nvSpPr>
        <dsp:cNvPr id="0" name=""/>
        <dsp:cNvSpPr/>
      </dsp:nvSpPr>
      <dsp:spPr>
        <a:xfrm>
          <a:off x="0" y="566715"/>
          <a:ext cx="2968897"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tx1"/>
              </a:solidFill>
            </a:rPr>
            <a:t>Individual Student Level Data </a:t>
          </a:r>
        </a:p>
        <a:p>
          <a:pPr marL="0" lvl="0" indent="0" algn="r" defTabSz="711200">
            <a:lnSpc>
              <a:spcPct val="90000"/>
            </a:lnSpc>
            <a:spcBef>
              <a:spcPct val="0"/>
            </a:spcBef>
            <a:spcAft>
              <a:spcPct val="35000"/>
            </a:spcAft>
            <a:buNone/>
          </a:pPr>
          <a:r>
            <a:rPr lang="en-US" sz="1400" kern="1200">
              <a:solidFill>
                <a:schemeClr val="tx1"/>
              </a:solidFill>
            </a:rPr>
            <a:t>(Fall Data Review)</a:t>
          </a:r>
        </a:p>
      </dsp:txBody>
      <dsp:txXfrm>
        <a:off x="0" y="566715"/>
        <a:ext cx="2968897" cy="556875"/>
      </dsp:txXfrm>
    </dsp:sp>
    <dsp:sp modelId="{FF42D555-3B1C-4736-BD65-DDE0FFC8A407}">
      <dsp:nvSpPr>
        <dsp:cNvPr id="0" name=""/>
        <dsp:cNvSpPr/>
      </dsp:nvSpPr>
      <dsp:spPr>
        <a:xfrm>
          <a:off x="2968897" y="27242"/>
          <a:ext cx="593779" cy="1635820"/>
        </a:xfrm>
        <a:prstGeom prst="leftBrace">
          <a:avLst>
            <a:gd name="adj1" fmla="val 35000"/>
            <a:gd name="adj2" fmla="val 50000"/>
          </a:avLst>
        </a:prstGeom>
        <a:noFill/>
        <a:ln w="12700" cap="flat" cmpd="sng" algn="ctr">
          <a:solidFill>
            <a:srgbClr val="079DA9"/>
          </a:solidFill>
          <a:prstDash val="solid"/>
          <a:miter lim="800000"/>
        </a:ln>
        <a:effectLst/>
      </dsp:spPr>
      <dsp:style>
        <a:lnRef idx="2">
          <a:scrgbClr r="0" g="0" b="0"/>
        </a:lnRef>
        <a:fillRef idx="0">
          <a:scrgbClr r="0" g="0" b="0"/>
        </a:fillRef>
        <a:effectRef idx="0">
          <a:scrgbClr r="0" g="0" b="0"/>
        </a:effectRef>
        <a:fontRef idx="minor"/>
      </dsp:style>
    </dsp:sp>
    <dsp:sp modelId="{07A0F639-D1EB-4B35-A27D-840CE60E99EB}">
      <dsp:nvSpPr>
        <dsp:cNvPr id="0" name=""/>
        <dsp:cNvSpPr/>
      </dsp:nvSpPr>
      <dsp:spPr>
        <a:xfrm>
          <a:off x="3800189" y="27242"/>
          <a:ext cx="8075402" cy="1635820"/>
        </a:xfrm>
        <a:prstGeom prst="rect">
          <a:avLst/>
        </a:prstGeom>
        <a:solidFill>
          <a:srgbClr val="E7F1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i="1" kern="1200">
              <a:solidFill>
                <a:schemeClr val="tx1"/>
              </a:solidFill>
            </a:rPr>
            <a:t>Scores provided by vendor, not likely to change</a:t>
          </a:r>
        </a:p>
        <a:p>
          <a:pPr marL="171450" lvl="1" indent="-171450" algn="l" defTabSz="800100">
            <a:lnSpc>
              <a:spcPct val="90000"/>
            </a:lnSpc>
            <a:spcBef>
              <a:spcPct val="0"/>
            </a:spcBef>
            <a:spcAft>
              <a:spcPct val="15000"/>
            </a:spcAft>
            <a:buChar char="•"/>
          </a:pPr>
          <a:r>
            <a:rPr lang="en-US" sz="1800" i="0" kern="1200">
              <a:solidFill>
                <a:schemeClr val="tx1"/>
              </a:solidFill>
            </a:rPr>
            <a:t>Individual student level data </a:t>
          </a:r>
          <a:r>
            <a:rPr lang="en-US" sz="1800" kern="1200">
              <a:solidFill>
                <a:schemeClr val="tx1"/>
              </a:solidFill>
            </a:rPr>
            <a:t>are appropriate for sharing with school/district leaders </a:t>
          </a:r>
          <a:r>
            <a:rPr lang="en-US" sz="1800" u="none" kern="1200">
              <a:solidFill>
                <a:schemeClr val="tx1"/>
              </a:solidFill>
            </a:rPr>
            <a:t>and teachers </a:t>
          </a:r>
          <a:r>
            <a:rPr lang="en-US" sz="1800" kern="1200">
              <a:solidFill>
                <a:schemeClr val="tx1"/>
              </a:solidFill>
            </a:rPr>
            <a:t>who could use it to make instructional decisions. A teacher would only need to see data for students who were or are on his/her own class roster(s).</a:t>
          </a:r>
        </a:p>
        <a:p>
          <a:pPr marL="171450" lvl="1" indent="-171450" algn="l" defTabSz="800100">
            <a:lnSpc>
              <a:spcPct val="90000"/>
            </a:lnSpc>
            <a:spcBef>
              <a:spcPct val="0"/>
            </a:spcBef>
            <a:spcAft>
              <a:spcPct val="15000"/>
            </a:spcAft>
            <a:buChar char="•"/>
          </a:pPr>
          <a:r>
            <a:rPr lang="en-US" sz="1800" kern="1200">
              <a:solidFill>
                <a:schemeClr val="tx1"/>
              </a:solidFill>
            </a:rPr>
            <a:t>Implement confidentiality rules used locally for students.</a:t>
          </a:r>
        </a:p>
      </dsp:txBody>
      <dsp:txXfrm>
        <a:off x="3800189" y="27242"/>
        <a:ext cx="8075402" cy="1635820"/>
      </dsp:txXfrm>
    </dsp:sp>
    <dsp:sp modelId="{4E5CBC6C-ADAE-4951-B689-95484976AFE4}">
      <dsp:nvSpPr>
        <dsp:cNvPr id="0" name=""/>
        <dsp:cNvSpPr/>
      </dsp:nvSpPr>
      <dsp:spPr>
        <a:xfrm>
          <a:off x="0" y="2145519"/>
          <a:ext cx="2951484"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tx1"/>
              </a:solidFill>
            </a:rPr>
            <a:t>School/District Data </a:t>
          </a:r>
        </a:p>
        <a:p>
          <a:pPr marL="0" lvl="0" indent="0" algn="r" defTabSz="711200">
            <a:lnSpc>
              <a:spcPct val="90000"/>
            </a:lnSpc>
            <a:spcBef>
              <a:spcPct val="0"/>
            </a:spcBef>
            <a:spcAft>
              <a:spcPct val="35000"/>
            </a:spcAft>
            <a:buNone/>
          </a:pPr>
          <a:r>
            <a:rPr lang="en-US" sz="1400" kern="1200">
              <a:solidFill>
                <a:schemeClr val="tx1"/>
              </a:solidFill>
            </a:rPr>
            <a:t>(QC Day)</a:t>
          </a:r>
        </a:p>
      </dsp:txBody>
      <dsp:txXfrm>
        <a:off x="0" y="2145519"/>
        <a:ext cx="2951484" cy="556875"/>
      </dsp:txXfrm>
    </dsp:sp>
    <dsp:sp modelId="{493796AD-130F-4161-8DE4-AB42BF9F5EC2}">
      <dsp:nvSpPr>
        <dsp:cNvPr id="0" name=""/>
        <dsp:cNvSpPr/>
      </dsp:nvSpPr>
      <dsp:spPr>
        <a:xfrm>
          <a:off x="2951484" y="1727862"/>
          <a:ext cx="590296" cy="1392187"/>
        </a:xfrm>
        <a:prstGeom prst="leftBrace">
          <a:avLst>
            <a:gd name="adj1" fmla="val 35000"/>
            <a:gd name="adj2" fmla="val 50000"/>
          </a:avLst>
        </a:prstGeom>
        <a:noFill/>
        <a:ln w="12700" cap="flat" cmpd="sng" algn="ctr">
          <a:solidFill>
            <a:srgbClr val="079DA9"/>
          </a:solidFill>
          <a:prstDash val="solid"/>
          <a:miter lim="800000"/>
        </a:ln>
        <a:effectLst/>
      </dsp:spPr>
      <dsp:style>
        <a:lnRef idx="2">
          <a:scrgbClr r="0" g="0" b="0"/>
        </a:lnRef>
        <a:fillRef idx="0">
          <a:scrgbClr r="0" g="0" b="0"/>
        </a:fillRef>
        <a:effectRef idx="0">
          <a:scrgbClr r="0" g="0" b="0"/>
        </a:effectRef>
        <a:fontRef idx="minor"/>
      </dsp:style>
    </dsp:sp>
    <dsp:sp modelId="{684853CA-84D9-493D-A9DF-B8D81E88625B}">
      <dsp:nvSpPr>
        <dsp:cNvPr id="0" name=""/>
        <dsp:cNvSpPr/>
      </dsp:nvSpPr>
      <dsp:spPr>
        <a:xfrm>
          <a:off x="3786426" y="1714247"/>
          <a:ext cx="8100773" cy="1392187"/>
        </a:xfrm>
        <a:prstGeom prst="rect">
          <a:avLst/>
        </a:prstGeom>
        <a:solidFill>
          <a:srgbClr val="BDD8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i="1" kern="1200">
              <a:solidFill>
                <a:schemeClr val="tx1"/>
              </a:solidFill>
            </a:rPr>
            <a:t>Preliminary data that can change, provided in secure KDE Applications site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chemeClr val="tx1"/>
              </a:solidFill>
            </a:rPr>
            <a:t>Data should only be shared at the school/district leadership level (superintendent, DAC, district level staff with a vested interest, principals, BACs, etc.) until after public release</a:t>
          </a:r>
          <a:r>
            <a:rPr lang="en-US" sz="1800" kern="1200">
              <a:solidFill>
                <a:schemeClr val="accent3">
                  <a:lumMod val="50000"/>
                </a:schemeClr>
              </a:solidFill>
            </a:rPr>
            <a:t>. </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chemeClr val="accent3">
                  <a:lumMod val="50000"/>
                </a:schemeClr>
              </a:solidFill>
              <a:hlinkClick xmlns:r="http://schemas.openxmlformats.org/officeDocument/2006/relationships" r:id="rId1"/>
            </a:rPr>
            <a:t>Nondisclosure form </a:t>
          </a:r>
          <a:r>
            <a:rPr lang="en-US" sz="1800" kern="1200">
              <a:solidFill>
                <a:schemeClr val="tx1"/>
              </a:solidFill>
            </a:rPr>
            <a:t>must be completed by all viewers and maintained by DAC.</a:t>
          </a:r>
        </a:p>
      </dsp:txBody>
      <dsp:txXfrm>
        <a:off x="3786426" y="1714247"/>
        <a:ext cx="8100773" cy="1392187"/>
      </dsp:txXfrm>
    </dsp:sp>
    <dsp:sp modelId="{F11E011D-C051-4174-BB66-71CCF584B63B}">
      <dsp:nvSpPr>
        <dsp:cNvPr id="0" name=""/>
        <dsp:cNvSpPr/>
      </dsp:nvSpPr>
      <dsp:spPr>
        <a:xfrm>
          <a:off x="0" y="3741725"/>
          <a:ext cx="2971800"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tx1"/>
              </a:solidFill>
            </a:rPr>
            <a:t>Pre-Release Data</a:t>
          </a:r>
        </a:p>
        <a:p>
          <a:pPr marL="0" lvl="0" indent="0" algn="r" defTabSz="711200">
            <a:lnSpc>
              <a:spcPct val="90000"/>
            </a:lnSpc>
            <a:spcBef>
              <a:spcPct val="0"/>
            </a:spcBef>
            <a:spcAft>
              <a:spcPct val="35000"/>
            </a:spcAft>
            <a:buNone/>
          </a:pPr>
          <a:r>
            <a:rPr lang="en-US" sz="1400" kern="1200">
              <a:solidFill>
                <a:schemeClr val="tx1"/>
              </a:solidFill>
            </a:rPr>
            <a:t>(post-QC Day/pre-Public Release)</a:t>
          </a:r>
        </a:p>
      </dsp:txBody>
      <dsp:txXfrm>
        <a:off x="0" y="3741725"/>
        <a:ext cx="2971800" cy="556875"/>
      </dsp:txXfrm>
    </dsp:sp>
    <dsp:sp modelId="{5B4834D1-ADA7-496A-B13A-A80308974194}">
      <dsp:nvSpPr>
        <dsp:cNvPr id="0" name=""/>
        <dsp:cNvSpPr/>
      </dsp:nvSpPr>
      <dsp:spPr>
        <a:xfrm>
          <a:off x="2971799" y="3184850"/>
          <a:ext cx="594360" cy="1670625"/>
        </a:xfrm>
        <a:prstGeom prst="leftBrace">
          <a:avLst>
            <a:gd name="adj1" fmla="val 35000"/>
            <a:gd name="adj2" fmla="val 50000"/>
          </a:avLst>
        </a:prstGeom>
        <a:noFill/>
        <a:ln w="12700" cap="flat" cmpd="sng" algn="ctr">
          <a:solidFill>
            <a:srgbClr val="079DA9"/>
          </a:solidFill>
          <a:prstDash val="solid"/>
          <a:miter lim="800000"/>
        </a:ln>
        <a:effectLst/>
      </dsp:spPr>
      <dsp:style>
        <a:lnRef idx="2">
          <a:scrgbClr r="0" g="0" b="0"/>
        </a:lnRef>
        <a:fillRef idx="0">
          <a:scrgbClr r="0" g="0" b="0"/>
        </a:fillRef>
        <a:effectRef idx="0">
          <a:scrgbClr r="0" g="0" b="0"/>
        </a:effectRef>
        <a:fontRef idx="minor"/>
      </dsp:style>
    </dsp:sp>
    <dsp:sp modelId="{FEA04F5D-70F0-41BB-A136-F23BCB9BA5A1}">
      <dsp:nvSpPr>
        <dsp:cNvPr id="0" name=""/>
        <dsp:cNvSpPr/>
      </dsp:nvSpPr>
      <dsp:spPr>
        <a:xfrm>
          <a:off x="3803903" y="3184850"/>
          <a:ext cx="8083296" cy="1670625"/>
        </a:xfrm>
        <a:prstGeom prst="rect">
          <a:avLst/>
        </a:prstGeom>
        <a:solidFill>
          <a:srgbClr val="7AB1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i="1" kern="1200">
              <a:solidFill>
                <a:schemeClr val="tx1"/>
              </a:solidFill>
            </a:rPr>
            <a:t>Aggregate data are confidential until specific date/time</a:t>
          </a:r>
        </a:p>
        <a:p>
          <a:pPr marL="171450" lvl="1" indent="-171450" algn="l" defTabSz="800100">
            <a:lnSpc>
              <a:spcPct val="90000"/>
            </a:lnSpc>
            <a:spcBef>
              <a:spcPct val="0"/>
            </a:spcBef>
            <a:spcAft>
              <a:spcPct val="15000"/>
            </a:spcAft>
            <a:buChar char="•"/>
          </a:pPr>
          <a:r>
            <a:rPr lang="en-US" sz="1800" b="0" i="0" u="none" kern="1200">
              <a:solidFill>
                <a:schemeClr val="tx1"/>
              </a:solidFill>
            </a:rPr>
            <a:t>School and district staff may discuss the data internally and with media; however, data cannot be shared in public meetings or by the media until embargo is lifted. </a:t>
          </a:r>
          <a:endParaRPr lang="en-US" sz="1800" kern="1200">
            <a:solidFill>
              <a:schemeClr val="tx1"/>
            </a:solidFill>
          </a:endParaRPr>
        </a:p>
        <a:p>
          <a:pPr marL="171450" lvl="1" indent="-171450" algn="l" defTabSz="800100">
            <a:lnSpc>
              <a:spcPct val="90000"/>
            </a:lnSpc>
            <a:spcBef>
              <a:spcPct val="0"/>
            </a:spcBef>
            <a:spcAft>
              <a:spcPct val="15000"/>
            </a:spcAft>
            <a:buChar char="•"/>
          </a:pPr>
          <a:r>
            <a:rPr lang="en-US" sz="1800" b="0" i="0" u="none" kern="1200">
              <a:solidFill>
                <a:schemeClr val="tx1"/>
              </a:solidFill>
            </a:rPr>
            <a:t>Publicly released data does not include individual student level information.</a:t>
          </a:r>
          <a:endParaRPr lang="en-US" sz="1800" kern="120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chemeClr val="accent3">
                  <a:lumMod val="50000"/>
                </a:schemeClr>
              </a:solidFill>
              <a:hlinkClick xmlns:r="http://schemas.openxmlformats.org/officeDocument/2006/relationships" r:id="rId2"/>
            </a:rPr>
            <a:t>Nondisclosure form </a:t>
          </a:r>
          <a:r>
            <a:rPr lang="en-US" sz="1800" kern="1200">
              <a:solidFill>
                <a:schemeClr val="tx1"/>
              </a:solidFill>
            </a:rPr>
            <a:t>must be completed by all viewers and maintained by DAC.</a:t>
          </a:r>
        </a:p>
      </dsp:txBody>
      <dsp:txXfrm>
        <a:off x="3803903" y="3184850"/>
        <a:ext cx="8083296" cy="1670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AE906-AFFD-4137-AB17-2851CA15CB9F}">
      <dsp:nvSpPr>
        <dsp:cNvPr id="0" name=""/>
        <dsp:cNvSpPr/>
      </dsp:nvSpPr>
      <dsp:spPr>
        <a:xfrm>
          <a:off x="0" y="231502"/>
          <a:ext cx="5840028" cy="1228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Schools/Districts will receive suppressed accountability data that will not be publicly reported. These data are provided for internal school/district leadership review but should not be shared or discussed in public settings even past the data embargo phase. Suppressed data are indicated in red font in the spreadsheets. </a:t>
          </a:r>
        </a:p>
      </dsp:txBody>
      <dsp:txXfrm>
        <a:off x="59970" y="291472"/>
        <a:ext cx="5720088" cy="11085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1</a:t>
            </a:fld>
            <a:endParaRPr lang="en-US"/>
          </a:p>
        </p:txBody>
      </p:sp>
    </p:spTree>
    <p:extLst>
      <p:ext uri="{BB962C8B-B14F-4D97-AF65-F5344CB8AC3E}">
        <p14:creationId xmlns:p14="http://schemas.microsoft.com/office/powerpoint/2010/main" val="328757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91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5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17</a:t>
            </a:fld>
            <a:endParaRPr lang="en-US"/>
          </a:p>
        </p:txBody>
      </p:sp>
    </p:spTree>
    <p:extLst>
      <p:ext uri="{BB962C8B-B14F-4D97-AF65-F5344CB8AC3E}">
        <p14:creationId xmlns:p14="http://schemas.microsoft.com/office/powerpoint/2010/main" val="14509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
        <p:nvSpPr>
          <p:cNvPr id="4" name="Slide Number Placeholder 3"/>
          <p:cNvSpPr>
            <a:spLocks noGrp="1"/>
          </p:cNvSpPr>
          <p:nvPr>
            <p:ph type="sldNum" sz="quarter" idx="10"/>
          </p:nvPr>
        </p:nvSpPr>
        <p:spPr/>
        <p:txBody>
          <a:bodyPr/>
          <a:lstStyle/>
          <a:p>
            <a:fld id="{8E321C08-811B-4BE6-8AD6-789CAF101F0E}" type="slidenum">
              <a:rPr lang="en-US" smtClean="0"/>
              <a:t>18</a:t>
            </a:fld>
            <a:endParaRPr lang="en-US"/>
          </a:p>
        </p:txBody>
      </p:sp>
    </p:spTree>
    <p:extLst>
      <p:ext uri="{BB962C8B-B14F-4D97-AF65-F5344CB8AC3E}">
        <p14:creationId xmlns:p14="http://schemas.microsoft.com/office/powerpoint/2010/main" val="42754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19</a:t>
            </a:fld>
            <a:endParaRPr lang="en-US"/>
          </a:p>
        </p:txBody>
      </p:sp>
    </p:spTree>
    <p:extLst>
      <p:ext uri="{BB962C8B-B14F-4D97-AF65-F5344CB8AC3E}">
        <p14:creationId xmlns:p14="http://schemas.microsoft.com/office/powerpoint/2010/main" val="209094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20</a:t>
            </a:fld>
            <a:endParaRPr lang="en-US"/>
          </a:p>
        </p:txBody>
      </p:sp>
    </p:spTree>
    <p:extLst>
      <p:ext uri="{BB962C8B-B14F-4D97-AF65-F5344CB8AC3E}">
        <p14:creationId xmlns:p14="http://schemas.microsoft.com/office/powerpoint/2010/main" val="3375232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2DF6C606-A8CA-4E6B-B706-085762A83944}"/>
              </a:ext>
            </a:extLst>
          </p:cNvPr>
          <p:cNvSpPr>
            <a:spLocks noGrp="1"/>
          </p:cNvSpPr>
          <p:nvPr>
            <p:ph type="sldNum" sz="quarter" idx="5"/>
          </p:nvPr>
        </p:nvSpPr>
        <p:spPr/>
        <p:txBody>
          <a:bodyPr/>
          <a:lstStyle/>
          <a:p>
            <a:fld id="{CF6FBC72-BEB4-4D5B-8457-4AA14DD44F65}" type="slidenum">
              <a:rPr lang="en-US" smtClean="0"/>
              <a:t>21</a:t>
            </a:fld>
            <a:endParaRPr lang="en-US"/>
          </a:p>
        </p:txBody>
      </p:sp>
    </p:spTree>
    <p:extLst>
      <p:ext uri="{BB962C8B-B14F-4D97-AF65-F5344CB8AC3E}">
        <p14:creationId xmlns:p14="http://schemas.microsoft.com/office/powerpoint/2010/main" val="4080169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208208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266327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54EBA4B7-318E-46FA-834E-693E8468BA7D}"/>
              </a:ext>
            </a:extLst>
          </p:cNvPr>
          <p:cNvSpPr>
            <a:spLocks noGrp="1"/>
          </p:cNvSpPr>
          <p:nvPr>
            <p:ph type="sldNum" sz="quarter" idx="5"/>
          </p:nvPr>
        </p:nvSpPr>
        <p:spPr/>
        <p:txBody>
          <a:bodyPr/>
          <a:lstStyle/>
          <a:p>
            <a:fld id="{CF6FBC72-BEB4-4D5B-8457-4AA14DD44F65}" type="slidenum">
              <a:rPr lang="en-US" smtClean="0"/>
              <a:t>24</a:t>
            </a:fld>
            <a:endParaRPr lang="en-US"/>
          </a:p>
        </p:txBody>
      </p:sp>
    </p:spTree>
    <p:extLst>
      <p:ext uri="{BB962C8B-B14F-4D97-AF65-F5344CB8AC3E}">
        <p14:creationId xmlns:p14="http://schemas.microsoft.com/office/powerpoint/2010/main" val="392611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2</a:t>
            </a:fld>
            <a:endParaRPr lang="en-US"/>
          </a:p>
        </p:txBody>
      </p:sp>
    </p:spTree>
    <p:extLst>
      <p:ext uri="{BB962C8B-B14F-4D97-AF65-F5344CB8AC3E}">
        <p14:creationId xmlns:p14="http://schemas.microsoft.com/office/powerpoint/2010/main" val="340763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25</a:t>
            </a:fld>
            <a:endParaRPr lang="en-US"/>
          </a:p>
        </p:txBody>
      </p:sp>
    </p:spTree>
    <p:extLst>
      <p:ext uri="{BB962C8B-B14F-4D97-AF65-F5344CB8AC3E}">
        <p14:creationId xmlns:p14="http://schemas.microsoft.com/office/powerpoint/2010/main" val="1086418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26</a:t>
            </a:fld>
            <a:endParaRPr lang="en-US"/>
          </a:p>
        </p:txBody>
      </p:sp>
    </p:spTree>
    <p:extLst>
      <p:ext uri="{BB962C8B-B14F-4D97-AF65-F5344CB8AC3E}">
        <p14:creationId xmlns:p14="http://schemas.microsoft.com/office/powerpoint/2010/main" val="3856352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2133601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28</a:t>
            </a:fld>
            <a:endParaRPr lang="en-US"/>
          </a:p>
        </p:txBody>
      </p:sp>
    </p:spTree>
    <p:extLst>
      <p:ext uri="{BB962C8B-B14F-4D97-AF65-F5344CB8AC3E}">
        <p14:creationId xmlns:p14="http://schemas.microsoft.com/office/powerpoint/2010/main" val="104253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2624813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folder has district and school aggregate data. </a:t>
            </a:r>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468693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1500757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3037032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33</a:t>
            </a:fld>
            <a:endParaRPr lang="en-US"/>
          </a:p>
        </p:txBody>
      </p:sp>
    </p:spTree>
    <p:extLst>
      <p:ext uri="{BB962C8B-B14F-4D97-AF65-F5344CB8AC3E}">
        <p14:creationId xmlns:p14="http://schemas.microsoft.com/office/powerpoint/2010/main" val="3392647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384378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EB982A2-0E8D-477B-AF36-46D0002A448B}"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996752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35</a:t>
            </a:fld>
            <a:endParaRPr lang="en-US"/>
          </a:p>
        </p:txBody>
      </p:sp>
    </p:spTree>
    <p:extLst>
      <p:ext uri="{BB962C8B-B14F-4D97-AF65-F5344CB8AC3E}">
        <p14:creationId xmlns:p14="http://schemas.microsoft.com/office/powerpoint/2010/main" val="4154215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36</a:t>
            </a:fld>
            <a:endParaRPr lang="en-US"/>
          </a:p>
        </p:txBody>
      </p:sp>
    </p:spTree>
    <p:extLst>
      <p:ext uri="{BB962C8B-B14F-4D97-AF65-F5344CB8AC3E}">
        <p14:creationId xmlns:p14="http://schemas.microsoft.com/office/powerpoint/2010/main" val="3262138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39</a:t>
            </a:fld>
            <a:endParaRPr lang="en-US"/>
          </a:p>
        </p:txBody>
      </p:sp>
    </p:spTree>
    <p:extLst>
      <p:ext uri="{BB962C8B-B14F-4D97-AF65-F5344CB8AC3E}">
        <p14:creationId xmlns:p14="http://schemas.microsoft.com/office/powerpoint/2010/main" val="955002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40</a:t>
            </a:fld>
            <a:endParaRPr lang="en-US"/>
          </a:p>
        </p:txBody>
      </p:sp>
    </p:spTree>
    <p:extLst>
      <p:ext uri="{BB962C8B-B14F-4D97-AF65-F5344CB8AC3E}">
        <p14:creationId xmlns:p14="http://schemas.microsoft.com/office/powerpoint/2010/main" val="173693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41</a:t>
            </a:fld>
            <a:endParaRPr lang="en-US"/>
          </a:p>
        </p:txBody>
      </p:sp>
    </p:spTree>
    <p:extLst>
      <p:ext uri="{BB962C8B-B14F-4D97-AF65-F5344CB8AC3E}">
        <p14:creationId xmlns:p14="http://schemas.microsoft.com/office/powerpoint/2010/main" val="1251565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42</a:t>
            </a:fld>
            <a:endParaRPr lang="en-US"/>
          </a:p>
        </p:txBody>
      </p:sp>
    </p:spTree>
    <p:extLst>
      <p:ext uri="{BB962C8B-B14F-4D97-AF65-F5344CB8AC3E}">
        <p14:creationId xmlns:p14="http://schemas.microsoft.com/office/powerpoint/2010/main" val="455953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43</a:t>
            </a:fld>
            <a:endParaRPr lang="en-US"/>
          </a:p>
        </p:txBody>
      </p:sp>
    </p:spTree>
    <p:extLst>
      <p:ext uri="{BB962C8B-B14F-4D97-AF65-F5344CB8AC3E}">
        <p14:creationId xmlns:p14="http://schemas.microsoft.com/office/powerpoint/2010/main" val="2233654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44</a:t>
            </a:fld>
            <a:endParaRPr lang="en-US"/>
          </a:p>
        </p:txBody>
      </p:sp>
    </p:spTree>
    <p:extLst>
      <p:ext uri="{BB962C8B-B14F-4D97-AF65-F5344CB8AC3E}">
        <p14:creationId xmlns:p14="http://schemas.microsoft.com/office/powerpoint/2010/main" val="3888234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45</a:t>
            </a:fld>
            <a:endParaRPr lang="en-US"/>
          </a:p>
        </p:txBody>
      </p:sp>
    </p:spTree>
    <p:extLst>
      <p:ext uri="{BB962C8B-B14F-4D97-AF65-F5344CB8AC3E}">
        <p14:creationId xmlns:p14="http://schemas.microsoft.com/office/powerpoint/2010/main" val="2591124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46</a:t>
            </a:fld>
            <a:endParaRPr lang="en-US"/>
          </a:p>
        </p:txBody>
      </p:sp>
    </p:spTree>
    <p:extLst>
      <p:ext uri="{BB962C8B-B14F-4D97-AF65-F5344CB8AC3E}">
        <p14:creationId xmlns:p14="http://schemas.microsoft.com/office/powerpoint/2010/main" val="141898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2091997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47</a:t>
            </a:fld>
            <a:endParaRPr lang="en-US"/>
          </a:p>
        </p:txBody>
      </p:sp>
    </p:spTree>
    <p:extLst>
      <p:ext uri="{BB962C8B-B14F-4D97-AF65-F5344CB8AC3E}">
        <p14:creationId xmlns:p14="http://schemas.microsoft.com/office/powerpoint/2010/main" val="3123579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48</a:t>
            </a:fld>
            <a:endParaRPr lang="en-US"/>
          </a:p>
        </p:txBody>
      </p:sp>
    </p:spTree>
    <p:extLst>
      <p:ext uri="{BB962C8B-B14F-4D97-AF65-F5344CB8AC3E}">
        <p14:creationId xmlns:p14="http://schemas.microsoft.com/office/powerpoint/2010/main" val="1126689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49</a:t>
            </a:fld>
            <a:endParaRPr lang="en-US"/>
          </a:p>
        </p:txBody>
      </p:sp>
    </p:spTree>
    <p:extLst>
      <p:ext uri="{BB962C8B-B14F-4D97-AF65-F5344CB8AC3E}">
        <p14:creationId xmlns:p14="http://schemas.microsoft.com/office/powerpoint/2010/main" val="3569734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50</a:t>
            </a:fld>
            <a:endParaRPr lang="en-US"/>
          </a:p>
        </p:txBody>
      </p:sp>
    </p:spTree>
    <p:extLst>
      <p:ext uri="{BB962C8B-B14F-4D97-AF65-F5344CB8AC3E}">
        <p14:creationId xmlns:p14="http://schemas.microsoft.com/office/powerpoint/2010/main" val="2841193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BA399A1-77AB-40DA-AFAB-2366D67277E7}" type="slidenum">
              <a:rPr lang="en-US" smtClean="0"/>
              <a:pPr>
                <a:defRPr/>
              </a:pPr>
              <a:t>51</a:t>
            </a:fld>
            <a:endParaRPr lang="en-US"/>
          </a:p>
        </p:txBody>
      </p:sp>
    </p:spTree>
    <p:extLst>
      <p:ext uri="{BB962C8B-B14F-4D97-AF65-F5344CB8AC3E}">
        <p14:creationId xmlns:p14="http://schemas.microsoft.com/office/powerpoint/2010/main" val="1807832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If you have difficulty accessing the secure web portal or SDRR, please contact your district WAAPOC (https://applications.education.ky.gov/sdci/Other.aspx), who may contact the KETS Service Desk if needed for support.</a:t>
            </a:r>
            <a:endParaRPr lang="en-US" sz="1800">
              <a:effectLst/>
              <a:latin typeface="Arial" panose="020B0604020202020204" pitchFamily="34" charset="0"/>
            </a:endParaRPr>
          </a:p>
          <a:p>
            <a:endParaRPr lang="en-US" altLang="en-US"/>
          </a:p>
        </p:txBody>
      </p:sp>
      <p:sp>
        <p:nvSpPr>
          <p:cNvPr id="4" name="Slide Number Placeholder 3"/>
          <p:cNvSpPr>
            <a:spLocks noGrp="1"/>
          </p:cNvSpPr>
          <p:nvPr>
            <p:ph type="sldNum" sz="quarter" idx="5"/>
          </p:nvPr>
        </p:nvSpPr>
        <p:spPr/>
        <p:txBody>
          <a:bodyPr/>
          <a:lstStyle/>
          <a:p>
            <a:pPr>
              <a:defRPr/>
            </a:pPr>
            <a:fld id="{F4B2CD8E-6796-4841-9783-6D9D22C79D85}" type="slidenum">
              <a:rPr lang="en-US" smtClean="0"/>
              <a:pPr>
                <a:defRPr/>
              </a:pPr>
              <a:t>52</a:t>
            </a:fld>
            <a:endParaRPr lang="en-US"/>
          </a:p>
        </p:txBody>
      </p:sp>
    </p:spTree>
    <p:extLst>
      <p:ext uri="{BB962C8B-B14F-4D97-AF65-F5344CB8AC3E}">
        <p14:creationId xmlns:p14="http://schemas.microsoft.com/office/powerpoint/2010/main" val="723434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53</a:t>
            </a:fld>
            <a:endParaRPr lang="en-US"/>
          </a:p>
        </p:txBody>
      </p:sp>
    </p:spTree>
    <p:extLst>
      <p:ext uri="{BB962C8B-B14F-4D97-AF65-F5344CB8AC3E}">
        <p14:creationId xmlns:p14="http://schemas.microsoft.com/office/powerpoint/2010/main" val="1494831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54</a:t>
            </a:fld>
            <a:endParaRPr lang="en-US"/>
          </a:p>
        </p:txBody>
      </p:sp>
    </p:spTree>
    <p:extLst>
      <p:ext uri="{BB962C8B-B14F-4D97-AF65-F5344CB8AC3E}">
        <p14:creationId xmlns:p14="http://schemas.microsoft.com/office/powerpoint/2010/main" val="314736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2946822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Subtracting the Prior Year Status Score from the Current Year Status Score produces a Change Score. The Change Score used to determine the Change Level (declined significantly through increased significantly) for each indicator is called the Change Difference in the data spreadsheets. </a:t>
            </a:r>
          </a:p>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Change Score is added to the Current Year Status Score to produce an Indicator Score.</a:t>
            </a:r>
          </a:p>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If the Change Score would cause the Indicator Score to fall below or above the range for that indicator, the Change Score will be adjusted to keep the Indicator Score within the range. That adjustment will be reflected in a different Applied Change number. </a:t>
            </a:r>
          </a:p>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In most cases, the Change Difference and Applied Change will be the same number.  In the example, t</a:t>
            </a:r>
            <a:r>
              <a:rPr lang="en-US" sz="1800">
                <a:effectLst/>
                <a:latin typeface="Segoe UI" panose="020B0502040204020203" pitchFamily="34" charset="0"/>
              </a:rPr>
              <a:t>he change difference could not be used because it would exceed the 125, so the applied change could be no more than 5 based on the current year status.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Applied Change value is used in the calculation of the Indicator Score.</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373700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02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3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05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1202965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89917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280381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7" y="6419379"/>
            <a:ext cx="683339" cy="365125"/>
          </a:xfrm>
        </p:spPr>
        <p:txBody>
          <a:bodyPr/>
          <a:lstStyle>
            <a:lvl1pPr>
              <a:defRPr>
                <a:solidFill>
                  <a:schemeClr val="accent2">
                    <a:lumMod val="50000"/>
                  </a:schemeClr>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701719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221304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KDE Custom Layout">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4"/>
            <a:ext cx="7232651" cy="795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385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4" name="Content Placeholder 2"/>
          <p:cNvSpPr>
            <a:spLocks noGrp="1"/>
          </p:cNvSpPr>
          <p:nvPr>
            <p:ph sz="half" idx="1"/>
          </p:nvPr>
        </p:nvSpPr>
        <p:spPr>
          <a:xfrm>
            <a:off x="581633" y="1801626"/>
            <a:ext cx="4297680" cy="469470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228456" y="1801626"/>
            <a:ext cx="4297680" cy="4694708"/>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420465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33848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75604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995688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0492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69383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556037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47355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42413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9921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03856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4923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760146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464326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0"/>
        <p:cNvGrpSpPr/>
        <p:nvPr/>
      </p:nvGrpSpPr>
      <p:grpSpPr>
        <a:xfrm>
          <a:off x="0" y="0"/>
          <a:ext cx="0" cy="0"/>
          <a:chOff x="0" y="0"/>
          <a:chExt cx="0" cy="0"/>
        </a:xfrm>
      </p:grpSpPr>
      <p:sp>
        <p:nvSpPr>
          <p:cNvPr id="111" name="Google Shape;111;p23"/>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3"/>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91313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55787" y="257025"/>
            <a:ext cx="8596800" cy="1320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555787" y="1566879"/>
            <a:ext cx="9188800" cy="409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102649"/>
              </a:buClr>
              <a:buSzPts val="1400"/>
              <a:buChar char="•"/>
              <a:defRPr/>
            </a:lvl1pPr>
            <a:lvl2pPr marL="1219170" lvl="1" indent="-423323" algn="l">
              <a:lnSpc>
                <a:spcPct val="90000"/>
              </a:lnSpc>
              <a:spcBef>
                <a:spcPts val="533"/>
              </a:spcBef>
              <a:spcAft>
                <a:spcPts val="0"/>
              </a:spcAft>
              <a:buClr>
                <a:srgbClr val="102649"/>
              </a:buClr>
              <a:buSzPts val="1400"/>
              <a:buChar char="•"/>
              <a:defRPr/>
            </a:lvl2pPr>
            <a:lvl3pPr marL="1828754" lvl="2" indent="-423323" algn="l">
              <a:lnSpc>
                <a:spcPct val="90000"/>
              </a:lnSpc>
              <a:spcBef>
                <a:spcPts val="533"/>
              </a:spcBef>
              <a:spcAft>
                <a:spcPts val="0"/>
              </a:spcAft>
              <a:buClr>
                <a:srgbClr val="102649"/>
              </a:buClr>
              <a:buSzPts val="1400"/>
              <a:buChar char="•"/>
              <a:defRPr/>
            </a:lvl3pPr>
            <a:lvl4pPr marL="2438339" lvl="3" indent="-423323" algn="l">
              <a:lnSpc>
                <a:spcPct val="90000"/>
              </a:lnSpc>
              <a:spcBef>
                <a:spcPts val="533"/>
              </a:spcBef>
              <a:spcAft>
                <a:spcPts val="0"/>
              </a:spcAft>
              <a:buClr>
                <a:srgbClr val="102649"/>
              </a:buClr>
              <a:buSzPts val="1400"/>
              <a:buChar char="•"/>
              <a:defRPr/>
            </a:lvl4pPr>
            <a:lvl5pPr marL="3047924" lvl="4" indent="-423323" algn="l">
              <a:lnSpc>
                <a:spcPct val="90000"/>
              </a:lnSpc>
              <a:spcBef>
                <a:spcPts val="533"/>
              </a:spcBef>
              <a:spcAft>
                <a:spcPts val="0"/>
              </a:spcAft>
              <a:buClr>
                <a:srgbClr val="102649"/>
              </a:buClr>
              <a:buSzPts val="1400"/>
              <a:buFont typeface="Libre Franklin Medium"/>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8" name="Google Shape;18;p3"/>
          <p:cNvSpPr txBox="1">
            <a:spLocks noGrp="1"/>
          </p:cNvSpPr>
          <p:nvPr>
            <p:ph type="sldNum" idx="12"/>
          </p:nvPr>
        </p:nvSpPr>
        <p:spPr>
          <a:xfrm>
            <a:off x="10403519" y="5476115"/>
            <a:ext cx="68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867" b="0" i="0" u="none" strike="noStrike" cap="none">
                <a:solidFill>
                  <a:schemeClr val="dk1"/>
                </a:solidFill>
                <a:latin typeface="Libre Franklin"/>
                <a:ea typeface="Libre Franklin"/>
                <a:cs typeface="Libre Franklin"/>
                <a:sym typeface="Libre Franklin"/>
              </a:defRPr>
            </a:lvl1pPr>
            <a:lvl2pPr marL="0" lvl="1" indent="0" algn="r">
              <a:spcBef>
                <a:spcPts val="0"/>
              </a:spcBef>
              <a:buNone/>
              <a:defRPr sz="1867" b="0" i="0" u="none" strike="noStrike" cap="none">
                <a:solidFill>
                  <a:schemeClr val="dk1"/>
                </a:solidFill>
                <a:latin typeface="Libre Franklin"/>
                <a:ea typeface="Libre Franklin"/>
                <a:cs typeface="Libre Franklin"/>
                <a:sym typeface="Libre Franklin"/>
              </a:defRPr>
            </a:lvl2pPr>
            <a:lvl3pPr marL="0" lvl="2" indent="0" algn="r">
              <a:spcBef>
                <a:spcPts val="0"/>
              </a:spcBef>
              <a:buNone/>
              <a:defRPr sz="1867" b="0" i="0" u="none" strike="noStrike" cap="none">
                <a:solidFill>
                  <a:schemeClr val="dk1"/>
                </a:solidFill>
                <a:latin typeface="Libre Franklin"/>
                <a:ea typeface="Libre Franklin"/>
                <a:cs typeface="Libre Franklin"/>
                <a:sym typeface="Libre Franklin"/>
              </a:defRPr>
            </a:lvl3pPr>
            <a:lvl4pPr marL="0" lvl="3" indent="0" algn="r">
              <a:spcBef>
                <a:spcPts val="0"/>
              </a:spcBef>
              <a:buNone/>
              <a:defRPr sz="1867" b="0" i="0" u="none" strike="noStrike" cap="none">
                <a:solidFill>
                  <a:schemeClr val="dk1"/>
                </a:solidFill>
                <a:latin typeface="Libre Franklin"/>
                <a:ea typeface="Libre Franklin"/>
                <a:cs typeface="Libre Franklin"/>
                <a:sym typeface="Libre Franklin"/>
              </a:defRPr>
            </a:lvl4pPr>
            <a:lvl5pPr marL="0" lvl="4" indent="0" algn="r">
              <a:spcBef>
                <a:spcPts val="0"/>
              </a:spcBef>
              <a:buNone/>
              <a:defRPr sz="1867" b="0" i="0" u="none" strike="noStrike" cap="none">
                <a:solidFill>
                  <a:schemeClr val="dk1"/>
                </a:solidFill>
                <a:latin typeface="Libre Franklin"/>
                <a:ea typeface="Libre Franklin"/>
                <a:cs typeface="Libre Franklin"/>
                <a:sym typeface="Libre Franklin"/>
              </a:defRPr>
            </a:lvl5pPr>
            <a:lvl6pPr marL="0" lvl="5" indent="0" algn="r">
              <a:spcBef>
                <a:spcPts val="0"/>
              </a:spcBef>
              <a:buNone/>
              <a:defRPr sz="1867" b="0" i="0" u="none" strike="noStrike" cap="none">
                <a:solidFill>
                  <a:schemeClr val="dk1"/>
                </a:solidFill>
                <a:latin typeface="Libre Franklin"/>
                <a:ea typeface="Libre Franklin"/>
                <a:cs typeface="Libre Franklin"/>
                <a:sym typeface="Libre Franklin"/>
              </a:defRPr>
            </a:lvl6pPr>
            <a:lvl7pPr marL="0" lvl="6" indent="0" algn="r">
              <a:spcBef>
                <a:spcPts val="0"/>
              </a:spcBef>
              <a:buNone/>
              <a:defRPr sz="1867" b="0" i="0" u="none" strike="noStrike" cap="none">
                <a:solidFill>
                  <a:schemeClr val="dk1"/>
                </a:solidFill>
                <a:latin typeface="Libre Franklin"/>
                <a:ea typeface="Libre Franklin"/>
                <a:cs typeface="Libre Franklin"/>
                <a:sym typeface="Libre Franklin"/>
              </a:defRPr>
            </a:lvl7pPr>
            <a:lvl8pPr marL="0" lvl="7" indent="0" algn="r">
              <a:spcBef>
                <a:spcPts val="0"/>
              </a:spcBef>
              <a:buNone/>
              <a:defRPr sz="1867" b="0" i="0" u="none" strike="noStrike" cap="none">
                <a:solidFill>
                  <a:schemeClr val="dk1"/>
                </a:solidFill>
                <a:latin typeface="Libre Franklin"/>
                <a:ea typeface="Libre Franklin"/>
                <a:cs typeface="Libre Franklin"/>
                <a:sym typeface="Libre Franklin"/>
              </a:defRPr>
            </a:lvl8pPr>
            <a:lvl9pPr marL="0" lvl="8" indent="0" algn="r">
              <a:spcBef>
                <a:spcPts val="0"/>
              </a:spcBef>
              <a:buNone/>
              <a:defRPr sz="1867"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6318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9320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125609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91" r:id="rId16"/>
    <p:sldLayoutId id="2147483692" r:id="rId17"/>
    <p:sldLayoutId id="2147483730" r:id="rId18"/>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47569655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forms/d/e/1FAIpQLSc9QQs4C44Z33vVpZ8fbzNVZfjjodgSzCPprPS2EPzty_TgyA/viewfor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education.ky.gov/AA/Acct/Pages/State-Assessment-Results-Progress-on-English-Language-Proficiency.aspx" TargetMode="Externa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8.png"/><Relationship Id="rId5" Type="http://schemas.openxmlformats.org/officeDocument/2006/relationships/diagramLayout" Target="../diagrams/layout3.xml"/><Relationship Id="rId10" Type="http://schemas.openxmlformats.org/officeDocument/2006/relationships/image" Target="../media/image9.png"/><Relationship Id="rId4" Type="http://schemas.openxmlformats.org/officeDocument/2006/relationships/diagramData" Target="../diagrams/data3.xml"/><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2.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hyperlink" Target="https://applications.education.ky.gov/login/" TargetMode="External"/><Relationship Id="rId3" Type="http://schemas.openxmlformats.org/officeDocument/2006/relationships/hyperlink" Target="https://education.ky.gov/_layouts/download.aspx?SourceUrl=https://education.ky.gov/AA/distsupp/Documents/BTS_Accountability_Overview_22_23.pptx" TargetMode="External"/><Relationship Id="rId7" Type="http://schemas.openxmlformats.org/officeDocument/2006/relationships/hyperlink" Target="https://docs.google.com/forms/d/e/1FAIpQLSd2mAxrvl5sMUQ0-QkbMnVNpKOhPOu2rCmJ_ci1fenOtdtp_Q/viewform?usp=send_for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education.ky.gov/AA/distsupp/Documents/Nondisclosure%20Prelim%20Data%20QC.pdf" TargetMode="External"/><Relationship Id="rId5" Type="http://schemas.openxmlformats.org/officeDocument/2006/relationships/hyperlink" Target="https://education.ky.gov/AA/distsupp/Documents/Understanding_Kentucky_Minimum_N_School_Accountability.pdf" TargetMode="External"/><Relationship Id="rId4" Type="http://schemas.openxmlformats.org/officeDocument/2006/relationships/hyperlink" Target="https://mediaportal.education.ky.gov/assessment-and-accountability/2023/09/accountability-indicator-training-2023-2024/?utm_medium=email&amp;utm_source=govdeliver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ocs.google.com/forms/d/e/1FAIpQLSeMTV6A3KpZaaUYfb629BDUYDrutAh6pvQTvk3nkcRoEwAhvA/viewfor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docs.google.com/forms/d/e/1FAIpQLSeZhDUDt-2BRLLVQqIEx2EgGL2viqmkU5J1IcalV1wOw0m84g/viewfor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kdeassessment@education.ky.gov"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hyperlink" Target="https://applications.education.ky.gov/login/" TargetMode="External"/><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ctrTitle"/>
          </p:nvPr>
        </p:nvSpPr>
        <p:spPr>
          <a:xfrm>
            <a:off x="1653503" y="1579486"/>
            <a:ext cx="10446133" cy="1411001"/>
          </a:xfrm>
        </p:spPr>
        <p:txBody>
          <a:bodyPr>
            <a:normAutofit fontScale="90000"/>
          </a:bodyPr>
          <a:lstStyle/>
          <a:p>
            <a:br>
              <a:rPr lang="en-US" altLang="en-US"/>
            </a:br>
            <a:br>
              <a:rPr lang="en-US" altLang="en-US"/>
            </a:br>
            <a:br>
              <a:rPr lang="en-US" altLang="en-US"/>
            </a:br>
            <a:r>
              <a:rPr lang="en-US" altLang="en-US" sz="5300">
                <a:solidFill>
                  <a:srgbClr val="007780"/>
                </a:solidFill>
              </a:rPr>
              <a:t>Online Data Quality Control (QC) Day:</a:t>
            </a:r>
            <a:br>
              <a:rPr lang="en-US" altLang="en-US" sz="5300">
                <a:solidFill>
                  <a:srgbClr val="007780"/>
                </a:solidFill>
              </a:rPr>
            </a:br>
            <a:r>
              <a:rPr lang="en-US" altLang="en-US" sz="5300">
                <a:solidFill>
                  <a:srgbClr val="007780"/>
                </a:solidFill>
              </a:rPr>
              <a:t>Preparation</a:t>
            </a:r>
            <a:br>
              <a:rPr lang="en-US" altLang="en-US" sz="5300"/>
            </a:br>
            <a:r>
              <a:rPr lang="en-US" altLang="en-US" sz="5300">
                <a:solidFill>
                  <a:srgbClr val="007780"/>
                </a:solidFill>
              </a:rPr>
              <a:t>October 13, 2023</a:t>
            </a:r>
          </a:p>
        </p:txBody>
      </p:sp>
      <p:sp>
        <p:nvSpPr>
          <p:cNvPr id="8" name="Subtitle 7"/>
          <p:cNvSpPr>
            <a:spLocks noGrp="1"/>
          </p:cNvSpPr>
          <p:nvPr>
            <p:ph type="subTitle" idx="1"/>
          </p:nvPr>
        </p:nvSpPr>
        <p:spPr>
          <a:xfrm>
            <a:off x="3472202" y="3186431"/>
            <a:ext cx="8033657" cy="1920329"/>
          </a:xfrm>
        </p:spPr>
        <p:txBody>
          <a:bodyPr vert="horz" lIns="91440" tIns="45720" rIns="91440" bIns="45720" rtlCol="0" anchor="t">
            <a:noAutofit/>
          </a:bodyPr>
          <a:lstStyle/>
          <a:p>
            <a:pPr algn="r">
              <a:lnSpc>
                <a:spcPct val="120000"/>
              </a:lnSpc>
              <a:spcBef>
                <a:spcPts val="0"/>
              </a:spcBef>
            </a:pPr>
            <a:r>
              <a:rPr lang="en-US" altLang="en-US" sz="2000" b="1"/>
              <a:t>Jennifer Stafford, Ed. D., </a:t>
            </a:r>
            <a:r>
              <a:rPr lang="en-US" altLang="en-US" sz="2000"/>
              <a:t>Director</a:t>
            </a:r>
          </a:p>
          <a:p>
            <a:pPr algn="r">
              <a:lnSpc>
                <a:spcPct val="120000"/>
              </a:lnSpc>
              <a:spcBef>
                <a:spcPts val="0"/>
              </a:spcBef>
            </a:pPr>
            <a:r>
              <a:rPr lang="en-US" sz="2000" b="1"/>
              <a:t>Helen Jones, </a:t>
            </a:r>
            <a:r>
              <a:rPr lang="en-US" sz="2000"/>
              <a:t>Academic Program Manager</a:t>
            </a:r>
          </a:p>
          <a:p>
            <a:pPr algn="r">
              <a:lnSpc>
                <a:spcPct val="120000"/>
              </a:lnSpc>
              <a:spcBef>
                <a:spcPts val="0"/>
              </a:spcBef>
            </a:pPr>
            <a:r>
              <a:rPr lang="en-US" altLang="en-US" sz="2000" b="1"/>
              <a:t>Division of Assessment and Accountability Support</a:t>
            </a:r>
            <a:endParaRPr lang="en-US" sz="2000" b="1">
              <a:ea typeface="+mn-lt"/>
              <a:cs typeface="+mn-lt"/>
            </a:endParaRPr>
          </a:p>
          <a:p>
            <a:pPr algn="r">
              <a:lnSpc>
                <a:spcPct val="120000"/>
              </a:lnSpc>
              <a:spcBef>
                <a:spcPts val="0"/>
              </a:spcBef>
            </a:pPr>
            <a:r>
              <a:rPr lang="en-US" sz="2000" b="1">
                <a:ea typeface="+mn-lt"/>
                <a:cs typeface="+mn-lt"/>
              </a:rPr>
              <a:t>Office of Assessment and Accountability</a:t>
            </a:r>
            <a:endParaRPr lang="en-US"/>
          </a:p>
        </p:txBody>
      </p:sp>
    </p:spTree>
    <p:extLst>
      <p:ext uri="{BB962C8B-B14F-4D97-AF65-F5344CB8AC3E}">
        <p14:creationId xmlns:p14="http://schemas.microsoft.com/office/powerpoint/2010/main" val="263991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124250" y="152602"/>
            <a:ext cx="11935239" cy="864158"/>
          </a:xfrm>
        </p:spPr>
        <p:txBody>
          <a:bodyPr>
            <a:normAutofit/>
          </a:bodyPr>
          <a:lstStyle/>
          <a:p>
            <a:r>
              <a:rPr lang="en-US" sz="4000"/>
              <a:t>2022-2023 Status Cut Scores for Elementary Schools</a:t>
            </a: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extLst>
              <p:ext uri="{D42A27DB-BD31-4B8C-83A1-F6EECF244321}">
                <p14:modId xmlns:p14="http://schemas.microsoft.com/office/powerpoint/2010/main" val="2545034665"/>
              </p:ext>
            </p:extLst>
          </p:nvPr>
        </p:nvGraphicFramePr>
        <p:xfrm>
          <a:off x="124250" y="1212643"/>
          <a:ext cx="11686736" cy="4432714"/>
        </p:xfrm>
        <a:graphic>
          <a:graphicData uri="http://schemas.openxmlformats.org/drawingml/2006/table">
            <a:tbl>
              <a:tblPr firstRow="1">
                <a:tableStyleId>{5C22544A-7EE6-4342-B048-85BDC9FD1C3A}</a:tableStyleId>
              </a:tblPr>
              <a:tblGrid>
                <a:gridCol w="2125264">
                  <a:extLst>
                    <a:ext uri="{9D8B030D-6E8A-4147-A177-3AD203B41FA5}">
                      <a16:colId xmlns:a16="http://schemas.microsoft.com/office/drawing/2014/main" val="2187354169"/>
                    </a:ext>
                  </a:extLst>
                </a:gridCol>
                <a:gridCol w="2857500">
                  <a:extLst>
                    <a:ext uri="{9D8B030D-6E8A-4147-A177-3AD203B41FA5}">
                      <a16:colId xmlns:a16="http://schemas.microsoft.com/office/drawing/2014/main" val="2131780342"/>
                    </a:ext>
                  </a:extLst>
                </a:gridCol>
                <a:gridCol w="1303734">
                  <a:extLst>
                    <a:ext uri="{9D8B030D-6E8A-4147-A177-3AD203B41FA5}">
                      <a16:colId xmlns:a16="http://schemas.microsoft.com/office/drawing/2014/main" val="2537117540"/>
                    </a:ext>
                  </a:extLst>
                </a:gridCol>
                <a:gridCol w="1303734">
                  <a:extLst>
                    <a:ext uri="{9D8B030D-6E8A-4147-A177-3AD203B41FA5}">
                      <a16:colId xmlns:a16="http://schemas.microsoft.com/office/drawing/2014/main" val="4037880259"/>
                    </a:ext>
                  </a:extLst>
                </a:gridCol>
                <a:gridCol w="1482328">
                  <a:extLst>
                    <a:ext uri="{9D8B030D-6E8A-4147-A177-3AD203B41FA5}">
                      <a16:colId xmlns:a16="http://schemas.microsoft.com/office/drawing/2014/main" val="2540051586"/>
                    </a:ext>
                  </a:extLst>
                </a:gridCol>
                <a:gridCol w="1303734">
                  <a:extLst>
                    <a:ext uri="{9D8B030D-6E8A-4147-A177-3AD203B41FA5}">
                      <a16:colId xmlns:a16="http://schemas.microsoft.com/office/drawing/2014/main" val="1901902243"/>
                    </a:ext>
                  </a:extLst>
                </a:gridCol>
                <a:gridCol w="1310442">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Medium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32.0-53.9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54.0-69.9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70.0-80.9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81.0-125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50.0-66.9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67.0-75.9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76.0-125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48.0-57.9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58.0-64.9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65.0-140</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74.0-76.9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77.0-81.9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82.0-100</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
        <p:nvSpPr>
          <p:cNvPr id="3" name="Slide Number Placeholder 2">
            <a:extLst>
              <a:ext uri="{FF2B5EF4-FFF2-40B4-BE49-F238E27FC236}">
                <a16:creationId xmlns:a16="http://schemas.microsoft.com/office/drawing/2014/main" id="{64CB2D5A-D814-93D2-DAE7-426FEAEF172C}"/>
              </a:ext>
            </a:extLst>
          </p:cNvPr>
          <p:cNvSpPr>
            <a:spLocks noGrp="1"/>
          </p:cNvSpPr>
          <p:nvPr>
            <p:ph type="sldNum" sz="quarter" idx="12"/>
          </p:nvPr>
        </p:nvSpPr>
        <p:spPr>
          <a:xfrm>
            <a:off x="7021502" y="6522835"/>
            <a:ext cx="683339" cy="365125"/>
          </a:xfrm>
        </p:spPr>
        <p:txBody>
          <a:bodyPr/>
          <a:lstStyle/>
          <a:p>
            <a:fld id="{91BD7323-49BF-4C97-8773-5EC64C492009}" type="slidenum">
              <a:rPr lang="en-US" smtClean="0">
                <a:solidFill>
                  <a:schemeClr val="bg1"/>
                </a:solidFill>
              </a:rPr>
              <a:pPr/>
              <a:t>10</a:t>
            </a:fld>
            <a:endParaRPr lang="en-US">
              <a:solidFill>
                <a:schemeClr val="bg1"/>
              </a:solidFill>
            </a:endParaRPr>
          </a:p>
        </p:txBody>
      </p:sp>
    </p:spTree>
    <p:extLst>
      <p:ext uri="{BB962C8B-B14F-4D97-AF65-F5344CB8AC3E}">
        <p14:creationId xmlns:p14="http://schemas.microsoft.com/office/powerpoint/2010/main" val="249053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1" y="0"/>
            <a:ext cx="11935239" cy="864158"/>
          </a:xfrm>
        </p:spPr>
        <p:txBody>
          <a:bodyPr>
            <a:normAutofit fontScale="90000"/>
          </a:bodyPr>
          <a:lstStyle/>
          <a:p>
            <a:pPr algn="ctr"/>
            <a:r>
              <a:rPr lang="en-US" sz="4000"/>
              <a:t>2022-2023 Change Cut Scores for Elementary Schools</a:t>
            </a: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extLst>
              <p:ext uri="{D42A27DB-BD31-4B8C-83A1-F6EECF244321}">
                <p14:modId xmlns:p14="http://schemas.microsoft.com/office/powerpoint/2010/main" val="1306108297"/>
              </p:ext>
            </p:extLst>
          </p:nvPr>
        </p:nvGraphicFramePr>
        <p:xfrm>
          <a:off x="124250" y="1027679"/>
          <a:ext cx="11806493" cy="4445574"/>
        </p:xfrm>
        <a:graphic>
          <a:graphicData uri="http://schemas.openxmlformats.org/drawingml/2006/table">
            <a:tbl>
              <a:tblPr firstRow="1">
                <a:tableStyleId>{5C22544A-7EE6-4342-B048-85BDC9FD1C3A}</a:tableStyleId>
              </a:tblPr>
              <a:tblGrid>
                <a:gridCol w="1719263">
                  <a:extLst>
                    <a:ext uri="{9D8B030D-6E8A-4147-A177-3AD203B41FA5}">
                      <a16:colId xmlns:a16="http://schemas.microsoft.com/office/drawing/2014/main" val="2187354169"/>
                    </a:ext>
                  </a:extLst>
                </a:gridCol>
                <a:gridCol w="2895600">
                  <a:extLst>
                    <a:ext uri="{9D8B030D-6E8A-4147-A177-3AD203B41FA5}">
                      <a16:colId xmlns:a16="http://schemas.microsoft.com/office/drawing/2014/main" val="2131780342"/>
                    </a:ext>
                  </a:extLst>
                </a:gridCol>
                <a:gridCol w="1382486">
                  <a:extLst>
                    <a:ext uri="{9D8B030D-6E8A-4147-A177-3AD203B41FA5}">
                      <a16:colId xmlns:a16="http://schemas.microsoft.com/office/drawing/2014/main" val="2537117540"/>
                    </a:ext>
                  </a:extLst>
                </a:gridCol>
                <a:gridCol w="1443972">
                  <a:extLst>
                    <a:ext uri="{9D8B030D-6E8A-4147-A177-3AD203B41FA5}">
                      <a16:colId xmlns:a16="http://schemas.microsoft.com/office/drawing/2014/main" val="4037880259"/>
                    </a:ext>
                  </a:extLst>
                </a:gridCol>
                <a:gridCol w="1397199">
                  <a:extLst>
                    <a:ext uri="{9D8B030D-6E8A-4147-A177-3AD203B41FA5}">
                      <a16:colId xmlns:a16="http://schemas.microsoft.com/office/drawing/2014/main" val="2540051586"/>
                    </a:ext>
                  </a:extLst>
                </a:gridCol>
                <a:gridCol w="1358769">
                  <a:extLst>
                    <a:ext uri="{9D8B030D-6E8A-4147-A177-3AD203B41FA5}">
                      <a16:colId xmlns:a16="http://schemas.microsoft.com/office/drawing/2014/main" val="1901902243"/>
                    </a:ext>
                  </a:extLst>
                </a:gridCol>
                <a:gridCol w="1609204">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lvl="0" algn="ctr">
                        <a:spcBef>
                          <a:spcPts val="0"/>
                        </a:spcBef>
                        <a:spcAft>
                          <a:spcPts val="0"/>
                        </a:spcAft>
                        <a:buNone/>
                      </a:pPr>
                      <a:r>
                        <a:rPr lang="en-US" sz="2000" b="0" i="0" u="none" strike="noStrike" baseline="0" noProof="0">
                          <a:solidFill>
                            <a:srgbClr val="000000"/>
                          </a:solidFill>
                          <a:effectLst/>
                          <a:latin typeface="Franklin Gothic Book"/>
                        </a:rPr>
                        <a:t>-6.1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23.0 or more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-5.1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3.8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
        <p:nvSpPr>
          <p:cNvPr id="3" name="Slide Number Placeholder 2">
            <a:extLst>
              <a:ext uri="{FF2B5EF4-FFF2-40B4-BE49-F238E27FC236}">
                <a16:creationId xmlns:a16="http://schemas.microsoft.com/office/drawing/2014/main" id="{51058AA5-8BF2-10A3-7BC2-42D9D8FFE63B}"/>
              </a:ext>
            </a:extLst>
          </p:cNvPr>
          <p:cNvSpPr>
            <a:spLocks noGrp="1"/>
          </p:cNvSpPr>
          <p:nvPr>
            <p:ph type="sldNum" sz="quarter" idx="12"/>
          </p:nvPr>
        </p:nvSpPr>
        <p:spPr>
          <a:xfrm>
            <a:off x="7057011" y="6492875"/>
            <a:ext cx="683339" cy="365125"/>
          </a:xfrm>
        </p:spPr>
        <p:txBody>
          <a:bodyPr/>
          <a:lstStyle/>
          <a:p>
            <a:fld id="{91BD7323-49BF-4C97-8773-5EC64C492009}" type="slidenum">
              <a:rPr lang="en-US" smtClean="0">
                <a:solidFill>
                  <a:schemeClr val="bg1"/>
                </a:solidFill>
              </a:rPr>
              <a:pPr/>
              <a:t>11</a:t>
            </a:fld>
            <a:endParaRPr lang="en-US">
              <a:solidFill>
                <a:schemeClr val="bg1"/>
              </a:solidFill>
            </a:endParaRPr>
          </a:p>
        </p:txBody>
      </p:sp>
    </p:spTree>
    <p:extLst>
      <p:ext uri="{BB962C8B-B14F-4D97-AF65-F5344CB8AC3E}">
        <p14:creationId xmlns:p14="http://schemas.microsoft.com/office/powerpoint/2010/main" val="317043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93046" y="55376"/>
            <a:ext cx="11473290" cy="993848"/>
          </a:xfrm>
        </p:spPr>
        <p:txBody>
          <a:bodyPr>
            <a:normAutofit/>
          </a:bodyPr>
          <a:lstStyle/>
          <a:p>
            <a:pPr algn="ctr"/>
            <a:r>
              <a:rPr lang="en-US" sz="4000"/>
              <a:t>2022-2023 Status Cut Scores for Middle Schools</a:t>
            </a: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extLst>
              <p:ext uri="{D42A27DB-BD31-4B8C-83A1-F6EECF244321}">
                <p14:modId xmlns:p14="http://schemas.microsoft.com/office/powerpoint/2010/main" val="1635635762"/>
              </p:ext>
            </p:extLst>
          </p:nvPr>
        </p:nvGraphicFramePr>
        <p:xfrm>
          <a:off x="232073" y="1004835"/>
          <a:ext cx="11473286" cy="4596975"/>
        </p:xfrm>
        <a:graphic>
          <a:graphicData uri="http://schemas.openxmlformats.org/drawingml/2006/table">
            <a:tbl>
              <a:tblPr firstRow="1" firstCol="1" bandRow="1">
                <a:tableStyleId>{5C22544A-7EE6-4342-B048-85BDC9FD1C3A}</a:tableStyleId>
              </a:tblPr>
              <a:tblGrid>
                <a:gridCol w="1551330">
                  <a:extLst>
                    <a:ext uri="{9D8B030D-6E8A-4147-A177-3AD203B41FA5}">
                      <a16:colId xmlns:a16="http://schemas.microsoft.com/office/drawing/2014/main" val="2907849596"/>
                    </a:ext>
                  </a:extLst>
                </a:gridCol>
                <a:gridCol w="2661046">
                  <a:extLst>
                    <a:ext uri="{9D8B030D-6E8A-4147-A177-3AD203B41FA5}">
                      <a16:colId xmlns:a16="http://schemas.microsoft.com/office/drawing/2014/main" val="3015168953"/>
                    </a:ext>
                  </a:extLst>
                </a:gridCol>
                <a:gridCol w="1239360">
                  <a:extLst>
                    <a:ext uri="{9D8B030D-6E8A-4147-A177-3AD203B41FA5}">
                      <a16:colId xmlns:a16="http://schemas.microsoft.com/office/drawing/2014/main" val="4032468655"/>
                    </a:ext>
                  </a:extLst>
                </a:gridCol>
                <a:gridCol w="1578484">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rPr>
                        <a:t>Middle School </a:t>
                      </a:r>
                    </a:p>
                    <a:p>
                      <a:pPr marL="0" marR="0" algn="ctr">
                        <a:spcBef>
                          <a:spcPts val="0"/>
                        </a:spcBef>
                        <a:spcAft>
                          <a:spcPts val="0"/>
                        </a:spcAft>
                      </a:pPr>
                      <a:r>
                        <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36.0-54.9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55.0-64.9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65.0-72.9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73.0-125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chemeClr val="dk1"/>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33.0-47.9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48.0-58.9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69.0-125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0-15.9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16.0-23.9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24.0-30.9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31.0-44.9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45.0-140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78386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64.0-67.9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68.0-74.9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75.0-100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
        <p:nvSpPr>
          <p:cNvPr id="3" name="Slide Number Placeholder 2">
            <a:extLst>
              <a:ext uri="{FF2B5EF4-FFF2-40B4-BE49-F238E27FC236}">
                <a16:creationId xmlns:a16="http://schemas.microsoft.com/office/drawing/2014/main" id="{7DABB18E-8286-88CF-429E-8CE4D9DFDD18}"/>
              </a:ext>
            </a:extLst>
          </p:cNvPr>
          <p:cNvSpPr>
            <a:spLocks noGrp="1"/>
          </p:cNvSpPr>
          <p:nvPr>
            <p:ph type="sldNum" sz="quarter" idx="12"/>
          </p:nvPr>
        </p:nvSpPr>
        <p:spPr>
          <a:xfrm>
            <a:off x="6996618" y="6492875"/>
            <a:ext cx="683339" cy="365125"/>
          </a:xfrm>
        </p:spPr>
        <p:txBody>
          <a:bodyPr/>
          <a:lstStyle/>
          <a:p>
            <a:fld id="{91BD7323-49BF-4C97-8773-5EC64C492009}" type="slidenum">
              <a:rPr lang="en-US" smtClean="0">
                <a:solidFill>
                  <a:schemeClr val="bg1"/>
                </a:solidFill>
              </a:rPr>
              <a:pPr/>
              <a:t>12</a:t>
            </a:fld>
            <a:endParaRPr lang="en-US">
              <a:solidFill>
                <a:schemeClr val="bg1"/>
              </a:solidFill>
            </a:endParaRPr>
          </a:p>
        </p:txBody>
      </p:sp>
    </p:spTree>
    <p:extLst>
      <p:ext uri="{BB962C8B-B14F-4D97-AF65-F5344CB8AC3E}">
        <p14:creationId xmlns:p14="http://schemas.microsoft.com/office/powerpoint/2010/main" val="365727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232069" y="56130"/>
            <a:ext cx="11473290" cy="993848"/>
          </a:xfrm>
        </p:spPr>
        <p:txBody>
          <a:bodyPr>
            <a:normAutofit/>
          </a:bodyPr>
          <a:lstStyle/>
          <a:p>
            <a:pPr algn="ctr"/>
            <a:r>
              <a:rPr lang="en-US" sz="4000"/>
              <a:t>2022-2023 Change Cut Scores for Middle Schools</a:t>
            </a: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extLst>
              <p:ext uri="{D42A27DB-BD31-4B8C-83A1-F6EECF244321}">
                <p14:modId xmlns:p14="http://schemas.microsoft.com/office/powerpoint/2010/main" val="757633894"/>
              </p:ext>
            </p:extLst>
          </p:nvPr>
        </p:nvGraphicFramePr>
        <p:xfrm>
          <a:off x="413910" y="888720"/>
          <a:ext cx="11473286" cy="4785432"/>
        </p:xfrm>
        <a:graphic>
          <a:graphicData uri="http://schemas.openxmlformats.org/drawingml/2006/table">
            <a:tbl>
              <a:tblPr firstRow="1" firstCol="1" bandRow="1">
                <a:tableStyleId>{5C22544A-7EE6-4342-B048-85BDC9FD1C3A}</a:tableStyleId>
              </a:tblPr>
              <a:tblGrid>
                <a:gridCol w="1545519">
                  <a:extLst>
                    <a:ext uri="{9D8B030D-6E8A-4147-A177-3AD203B41FA5}">
                      <a16:colId xmlns:a16="http://schemas.microsoft.com/office/drawing/2014/main" val="2907849596"/>
                    </a:ext>
                  </a:extLst>
                </a:gridCol>
                <a:gridCol w="2540000">
                  <a:extLst>
                    <a:ext uri="{9D8B030D-6E8A-4147-A177-3AD203B41FA5}">
                      <a16:colId xmlns:a16="http://schemas.microsoft.com/office/drawing/2014/main" val="3015168953"/>
                    </a:ext>
                  </a:extLst>
                </a:gridCol>
                <a:gridCol w="1462722">
                  <a:extLst>
                    <a:ext uri="{9D8B030D-6E8A-4147-A177-3AD203B41FA5}">
                      <a16:colId xmlns:a16="http://schemas.microsoft.com/office/drawing/2014/main" val="4032468655"/>
                    </a:ext>
                  </a:extLst>
                </a:gridCol>
                <a:gridCol w="1481979">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rPr>
                        <a:t>Middle School</a:t>
                      </a:r>
                    </a:p>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6.3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rgbClr val="000000"/>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-15.1</a:t>
                      </a:r>
                      <a:r>
                        <a:rPr lang="en-US" sz="2000">
                          <a:effectLst/>
                          <a:latin typeface="+mn-lt"/>
                          <a:cs typeface="Arial"/>
                        </a:rPr>
                        <a:t>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-15.0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8.0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
        <p:nvSpPr>
          <p:cNvPr id="3" name="Slide Number Placeholder 2">
            <a:extLst>
              <a:ext uri="{FF2B5EF4-FFF2-40B4-BE49-F238E27FC236}">
                <a16:creationId xmlns:a16="http://schemas.microsoft.com/office/drawing/2014/main" id="{6983E48C-DC49-379E-AB43-5E6F6808E111}"/>
              </a:ext>
            </a:extLst>
          </p:cNvPr>
          <p:cNvSpPr>
            <a:spLocks noGrp="1"/>
          </p:cNvSpPr>
          <p:nvPr>
            <p:ph type="sldNum" sz="quarter" idx="12"/>
          </p:nvPr>
        </p:nvSpPr>
        <p:spPr>
          <a:xfrm>
            <a:off x="6958857" y="6506742"/>
            <a:ext cx="683339" cy="365125"/>
          </a:xfrm>
        </p:spPr>
        <p:txBody>
          <a:bodyPr/>
          <a:lstStyle/>
          <a:p>
            <a:fld id="{91BD7323-49BF-4C97-8773-5EC64C492009}" type="slidenum">
              <a:rPr lang="en-US" smtClean="0">
                <a:solidFill>
                  <a:schemeClr val="bg1"/>
                </a:solidFill>
              </a:rPr>
              <a:pPr/>
              <a:t>13</a:t>
            </a:fld>
            <a:endParaRPr lang="en-US">
              <a:solidFill>
                <a:schemeClr val="bg1"/>
              </a:solidFill>
            </a:endParaRPr>
          </a:p>
        </p:txBody>
      </p:sp>
    </p:spTree>
    <p:extLst>
      <p:ext uri="{BB962C8B-B14F-4D97-AF65-F5344CB8AC3E}">
        <p14:creationId xmlns:p14="http://schemas.microsoft.com/office/powerpoint/2010/main" val="1976776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79899" y="112052"/>
            <a:ext cx="12112101" cy="904708"/>
          </a:xfrm>
        </p:spPr>
        <p:txBody>
          <a:bodyPr>
            <a:normAutofit/>
          </a:bodyPr>
          <a:lstStyle/>
          <a:p>
            <a:pPr algn="ctr"/>
            <a:r>
              <a:rPr lang="en-US" sz="4400"/>
              <a:t>2022-2023 Status Cut Scores for High Schools</a:t>
            </a:r>
            <a:endParaRPr lang="en-US"/>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extLst>
              <p:ext uri="{D42A27DB-BD31-4B8C-83A1-F6EECF244321}">
                <p14:modId xmlns:p14="http://schemas.microsoft.com/office/powerpoint/2010/main" val="3907994810"/>
              </p:ext>
            </p:extLst>
          </p:nvPr>
        </p:nvGraphicFramePr>
        <p:xfrm>
          <a:off x="301841" y="1016760"/>
          <a:ext cx="11492412" cy="4897251"/>
        </p:xfrm>
        <a:graphic>
          <a:graphicData uri="http://schemas.openxmlformats.org/drawingml/2006/table">
            <a:tbl>
              <a:tblPr firstRow="1" firstCol="1" bandRow="1">
                <a:tableStyleId>{5C22544A-7EE6-4342-B048-85BDC9FD1C3A}</a:tableStyleId>
              </a:tblPr>
              <a:tblGrid>
                <a:gridCol w="1555410">
                  <a:extLst>
                    <a:ext uri="{9D8B030D-6E8A-4147-A177-3AD203B41FA5}">
                      <a16:colId xmlns:a16="http://schemas.microsoft.com/office/drawing/2014/main" val="4255923163"/>
                    </a:ext>
                  </a:extLst>
                </a:gridCol>
                <a:gridCol w="2474004">
                  <a:extLst>
                    <a:ext uri="{9D8B030D-6E8A-4147-A177-3AD203B41FA5}">
                      <a16:colId xmlns:a16="http://schemas.microsoft.com/office/drawing/2014/main" val="4169867108"/>
                    </a:ext>
                  </a:extLst>
                </a:gridCol>
                <a:gridCol w="1413829">
                  <a:extLst>
                    <a:ext uri="{9D8B030D-6E8A-4147-A177-3AD203B41FA5}">
                      <a16:colId xmlns:a16="http://schemas.microsoft.com/office/drawing/2014/main" val="963011060"/>
                    </a:ext>
                  </a:extLst>
                </a:gridCol>
                <a:gridCol w="1535014">
                  <a:extLst>
                    <a:ext uri="{9D8B030D-6E8A-4147-A177-3AD203B41FA5}">
                      <a16:colId xmlns:a16="http://schemas.microsoft.com/office/drawing/2014/main" val="95671417"/>
                    </a:ext>
                  </a:extLst>
                </a:gridCol>
                <a:gridCol w="1595608">
                  <a:extLst>
                    <a:ext uri="{9D8B030D-6E8A-4147-A177-3AD203B41FA5}">
                      <a16:colId xmlns:a16="http://schemas.microsoft.com/office/drawing/2014/main" val="1507849152"/>
                    </a:ext>
                  </a:extLst>
                </a:gridCol>
                <a:gridCol w="1388436">
                  <a:extLst>
                    <a:ext uri="{9D8B030D-6E8A-4147-A177-3AD203B41FA5}">
                      <a16:colId xmlns:a16="http://schemas.microsoft.com/office/drawing/2014/main" val="4033717097"/>
                    </a:ext>
                  </a:extLst>
                </a:gridCol>
                <a:gridCol w="1530111">
                  <a:extLst>
                    <a:ext uri="{9D8B030D-6E8A-4147-A177-3AD203B41FA5}">
                      <a16:colId xmlns:a16="http://schemas.microsoft.com/office/drawing/2014/main" val="1223277892"/>
                    </a:ext>
                  </a:extLst>
                </a:gridCol>
              </a:tblGrid>
              <a:tr h="450245">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938630">
                <a:tc>
                  <a:txBody>
                    <a:bodyPr/>
                    <a:lstStyle/>
                    <a:p>
                      <a:pPr marL="0" marR="0" algn="ctr">
                        <a:spcBef>
                          <a:spcPts val="0"/>
                        </a:spcBef>
                        <a:spcAft>
                          <a:spcPts val="0"/>
                        </a:spcAft>
                      </a:pPr>
                      <a:r>
                        <a:rPr lang="en-US" sz="1800">
                          <a:solidFill>
                            <a:schemeClr val="tx1"/>
                          </a:solidFill>
                          <a:effectLst/>
                        </a:rPr>
                        <a:t>High School</a:t>
                      </a:r>
                    </a:p>
                    <a:p>
                      <a:pPr marL="0" marR="0" algn="ctr">
                        <a:spcBef>
                          <a:spcPts val="0"/>
                        </a:spcBef>
                        <a:spcAft>
                          <a:spcPts val="0"/>
                        </a:spcAft>
                      </a:pPr>
                      <a:r>
                        <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39.0-52.9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53.0-64.9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65.0-76.9</a:t>
                      </a:r>
                      <a:endParaRPr lang="en-US" sz="1800">
                        <a:effectLst/>
                        <a:latin typeface="Calibri"/>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77.0-125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901391">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32.0-46.9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47.0-54.9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55.0-62.9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63.0-125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7130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10.0-23.9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24.0-30.9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31.0-44.9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45.0-140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58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54.0-58.9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64.0-67.9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5160">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59.0-75.9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76.0-87.9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88.0-94.9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8464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0-85.9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86.0-91.9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92.0-94.9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95.0-97.9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
        <p:nvSpPr>
          <p:cNvPr id="3" name="Slide Number Placeholder 2">
            <a:extLst>
              <a:ext uri="{FF2B5EF4-FFF2-40B4-BE49-F238E27FC236}">
                <a16:creationId xmlns:a16="http://schemas.microsoft.com/office/drawing/2014/main" id="{71DF3BF8-003C-A983-66A2-08869B3016E5}"/>
              </a:ext>
            </a:extLst>
          </p:cNvPr>
          <p:cNvSpPr>
            <a:spLocks noGrp="1"/>
          </p:cNvSpPr>
          <p:nvPr>
            <p:ph type="sldNum" sz="quarter" idx="12"/>
          </p:nvPr>
        </p:nvSpPr>
        <p:spPr>
          <a:xfrm>
            <a:off x="6946978" y="6492875"/>
            <a:ext cx="683339" cy="365125"/>
          </a:xfrm>
        </p:spPr>
        <p:txBody>
          <a:bodyPr/>
          <a:lstStyle/>
          <a:p>
            <a:fld id="{91BD7323-49BF-4C97-8773-5EC64C492009}" type="slidenum">
              <a:rPr lang="en-US" smtClean="0">
                <a:solidFill>
                  <a:schemeClr val="bg1"/>
                </a:solidFill>
              </a:rPr>
              <a:pPr/>
              <a:t>14</a:t>
            </a:fld>
            <a:endParaRPr lang="en-US">
              <a:solidFill>
                <a:schemeClr val="bg1"/>
              </a:solidFill>
            </a:endParaRPr>
          </a:p>
        </p:txBody>
      </p:sp>
    </p:spTree>
    <p:extLst>
      <p:ext uri="{BB962C8B-B14F-4D97-AF65-F5344CB8AC3E}">
        <p14:creationId xmlns:p14="http://schemas.microsoft.com/office/powerpoint/2010/main" val="339130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0" y="76200"/>
            <a:ext cx="12192000" cy="828508"/>
          </a:xfrm>
        </p:spPr>
        <p:txBody>
          <a:bodyPr>
            <a:normAutofit/>
          </a:bodyPr>
          <a:lstStyle/>
          <a:p>
            <a:pPr algn="ctr"/>
            <a:r>
              <a:rPr lang="en-US" sz="4400"/>
              <a:t>2022-2023 Change Cut Scores for High Schools</a:t>
            </a:r>
            <a:endParaRPr lang="en-US"/>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extLst>
              <p:ext uri="{D42A27DB-BD31-4B8C-83A1-F6EECF244321}">
                <p14:modId xmlns:p14="http://schemas.microsoft.com/office/powerpoint/2010/main" val="3470236193"/>
              </p:ext>
            </p:extLst>
          </p:nvPr>
        </p:nvGraphicFramePr>
        <p:xfrm>
          <a:off x="180699" y="904708"/>
          <a:ext cx="11677859" cy="4907421"/>
        </p:xfrm>
        <a:graphic>
          <a:graphicData uri="http://schemas.openxmlformats.org/drawingml/2006/table">
            <a:tbl>
              <a:tblPr firstRow="1" firstCol="1" bandRow="1">
                <a:tableStyleId>{5C22544A-7EE6-4342-B048-85BDC9FD1C3A}</a:tableStyleId>
              </a:tblPr>
              <a:tblGrid>
                <a:gridCol w="1569403">
                  <a:extLst>
                    <a:ext uri="{9D8B030D-6E8A-4147-A177-3AD203B41FA5}">
                      <a16:colId xmlns:a16="http://schemas.microsoft.com/office/drawing/2014/main" val="4255923163"/>
                    </a:ext>
                  </a:extLst>
                </a:gridCol>
                <a:gridCol w="2390485">
                  <a:extLst>
                    <a:ext uri="{9D8B030D-6E8A-4147-A177-3AD203B41FA5}">
                      <a16:colId xmlns:a16="http://schemas.microsoft.com/office/drawing/2014/main" val="4169867108"/>
                    </a:ext>
                  </a:extLst>
                </a:gridCol>
                <a:gridCol w="1532323">
                  <a:extLst>
                    <a:ext uri="{9D8B030D-6E8A-4147-A177-3AD203B41FA5}">
                      <a16:colId xmlns:a16="http://schemas.microsoft.com/office/drawing/2014/main" val="963011060"/>
                    </a:ext>
                  </a:extLst>
                </a:gridCol>
                <a:gridCol w="1642290">
                  <a:extLst>
                    <a:ext uri="{9D8B030D-6E8A-4147-A177-3AD203B41FA5}">
                      <a16:colId xmlns:a16="http://schemas.microsoft.com/office/drawing/2014/main" val="95671417"/>
                    </a:ext>
                  </a:extLst>
                </a:gridCol>
                <a:gridCol w="1516495">
                  <a:extLst>
                    <a:ext uri="{9D8B030D-6E8A-4147-A177-3AD203B41FA5}">
                      <a16:colId xmlns:a16="http://schemas.microsoft.com/office/drawing/2014/main" val="1507849152"/>
                    </a:ext>
                  </a:extLst>
                </a:gridCol>
                <a:gridCol w="1400926">
                  <a:extLst>
                    <a:ext uri="{9D8B030D-6E8A-4147-A177-3AD203B41FA5}">
                      <a16:colId xmlns:a16="http://schemas.microsoft.com/office/drawing/2014/main" val="4033717097"/>
                    </a:ext>
                  </a:extLst>
                </a:gridCol>
                <a:gridCol w="1625937">
                  <a:extLst>
                    <a:ext uri="{9D8B030D-6E8A-4147-A177-3AD203B41FA5}">
                      <a16:colId xmlns:a16="http://schemas.microsoft.com/office/drawing/2014/main" val="1223277892"/>
                    </a:ext>
                  </a:extLst>
                </a:gridCol>
              </a:tblGrid>
              <a:tr h="543717">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887006">
                <a:tc>
                  <a:txBody>
                    <a:bodyPr/>
                    <a:lstStyle/>
                    <a:p>
                      <a:pPr marL="0" marR="0" algn="ctr">
                        <a:spcBef>
                          <a:spcPts val="0"/>
                        </a:spcBef>
                        <a:spcAft>
                          <a:spcPts val="0"/>
                        </a:spcAft>
                      </a:pPr>
                      <a:r>
                        <a:rPr lang="en-US" sz="1800">
                          <a:solidFill>
                            <a:schemeClr val="tx1"/>
                          </a:solidFill>
                          <a:effectLst/>
                        </a:rPr>
                        <a:t>High School</a:t>
                      </a:r>
                    </a:p>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-12.1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6.3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8977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-11.1 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-11.0 to –3.6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-3.5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6861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-13.1 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-13.0 to –4.1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9.6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283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-4.1 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236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11.9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60195">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3</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
        <p:nvSpPr>
          <p:cNvPr id="3" name="Slide Number Placeholder 2">
            <a:extLst>
              <a:ext uri="{FF2B5EF4-FFF2-40B4-BE49-F238E27FC236}">
                <a16:creationId xmlns:a16="http://schemas.microsoft.com/office/drawing/2014/main" id="{079E37AA-C548-D132-4811-1DFD53861459}"/>
              </a:ext>
            </a:extLst>
          </p:cNvPr>
          <p:cNvSpPr>
            <a:spLocks noGrp="1"/>
          </p:cNvSpPr>
          <p:nvPr>
            <p:ph type="sldNum" sz="quarter" idx="12"/>
          </p:nvPr>
        </p:nvSpPr>
        <p:spPr>
          <a:xfrm>
            <a:off x="6978863" y="6509389"/>
            <a:ext cx="683339" cy="348611"/>
          </a:xfrm>
        </p:spPr>
        <p:txBody>
          <a:bodyPr/>
          <a:lstStyle/>
          <a:p>
            <a:fld id="{91BD7323-49BF-4C97-8773-5EC64C492009}" type="slidenum">
              <a:rPr lang="en-US" smtClean="0">
                <a:solidFill>
                  <a:schemeClr val="bg1"/>
                </a:solidFill>
              </a:rPr>
              <a:pPr/>
              <a:t>15</a:t>
            </a:fld>
            <a:endParaRPr lang="en-US">
              <a:solidFill>
                <a:schemeClr val="bg1"/>
              </a:solidFill>
            </a:endParaRPr>
          </a:p>
        </p:txBody>
      </p:sp>
    </p:spTree>
    <p:extLst>
      <p:ext uri="{BB962C8B-B14F-4D97-AF65-F5344CB8AC3E}">
        <p14:creationId xmlns:p14="http://schemas.microsoft.com/office/powerpoint/2010/main" val="144483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EE43-2E48-48ED-AF79-D20AC4C0D8F1}"/>
              </a:ext>
            </a:extLst>
          </p:cNvPr>
          <p:cNvSpPr>
            <a:spLocks noGrp="1"/>
          </p:cNvSpPr>
          <p:nvPr>
            <p:ph type="title"/>
          </p:nvPr>
        </p:nvSpPr>
        <p:spPr>
          <a:xfrm>
            <a:off x="232476" y="271220"/>
            <a:ext cx="11447896" cy="1032387"/>
          </a:xfrm>
        </p:spPr>
        <p:txBody>
          <a:bodyPr>
            <a:normAutofit fontScale="90000"/>
          </a:bodyPr>
          <a:lstStyle/>
          <a:p>
            <a:r>
              <a:rPr lang="en-US" sz="4000"/>
              <a:t>2022-2023 Recommended Overall Performance Rating Cut Scores</a:t>
            </a:r>
          </a:p>
        </p:txBody>
      </p:sp>
      <p:graphicFrame>
        <p:nvGraphicFramePr>
          <p:cNvPr id="6" name="Table 5">
            <a:extLst>
              <a:ext uri="{FF2B5EF4-FFF2-40B4-BE49-F238E27FC236}">
                <a16:creationId xmlns:a16="http://schemas.microsoft.com/office/drawing/2014/main" id="{85D76975-6AAE-4C64-A2DA-35F5FCB49A0A}"/>
              </a:ext>
            </a:extLst>
          </p:cNvPr>
          <p:cNvGraphicFramePr>
            <a:graphicFrameLocks noGrp="1"/>
          </p:cNvGraphicFramePr>
          <p:nvPr>
            <p:extLst>
              <p:ext uri="{D42A27DB-BD31-4B8C-83A1-F6EECF244321}">
                <p14:modId xmlns:p14="http://schemas.microsoft.com/office/powerpoint/2010/main" val="2834497063"/>
              </p:ext>
            </p:extLst>
          </p:nvPr>
        </p:nvGraphicFramePr>
        <p:xfrm>
          <a:off x="403123" y="1288025"/>
          <a:ext cx="11169444" cy="4100052"/>
        </p:xfrm>
        <a:graphic>
          <a:graphicData uri="http://schemas.openxmlformats.org/drawingml/2006/table">
            <a:tbl>
              <a:tblPr firstRow="1">
                <a:tableStyleId>{5C22544A-7EE6-4342-B048-85BDC9FD1C3A}</a:tableStyleId>
              </a:tblPr>
              <a:tblGrid>
                <a:gridCol w="2005415">
                  <a:extLst>
                    <a:ext uri="{9D8B030D-6E8A-4147-A177-3AD203B41FA5}">
                      <a16:colId xmlns:a16="http://schemas.microsoft.com/office/drawing/2014/main" val="3036791999"/>
                    </a:ext>
                  </a:extLst>
                </a:gridCol>
                <a:gridCol w="1756438">
                  <a:extLst>
                    <a:ext uri="{9D8B030D-6E8A-4147-A177-3AD203B41FA5}">
                      <a16:colId xmlns:a16="http://schemas.microsoft.com/office/drawing/2014/main" val="598145530"/>
                    </a:ext>
                  </a:extLst>
                </a:gridCol>
                <a:gridCol w="1793372">
                  <a:extLst>
                    <a:ext uri="{9D8B030D-6E8A-4147-A177-3AD203B41FA5}">
                      <a16:colId xmlns:a16="http://schemas.microsoft.com/office/drawing/2014/main" val="345761626"/>
                    </a:ext>
                  </a:extLst>
                </a:gridCol>
                <a:gridCol w="2084602">
                  <a:extLst>
                    <a:ext uri="{9D8B030D-6E8A-4147-A177-3AD203B41FA5}">
                      <a16:colId xmlns:a16="http://schemas.microsoft.com/office/drawing/2014/main" val="910627275"/>
                    </a:ext>
                  </a:extLst>
                </a:gridCol>
                <a:gridCol w="1969848">
                  <a:extLst>
                    <a:ext uri="{9D8B030D-6E8A-4147-A177-3AD203B41FA5}">
                      <a16:colId xmlns:a16="http://schemas.microsoft.com/office/drawing/2014/main" val="2892798353"/>
                    </a:ext>
                  </a:extLst>
                </a:gridCol>
                <a:gridCol w="1559769">
                  <a:extLst>
                    <a:ext uri="{9D8B030D-6E8A-4147-A177-3AD203B41FA5}">
                      <a16:colId xmlns:a16="http://schemas.microsoft.com/office/drawing/2014/main" val="3481195290"/>
                    </a:ext>
                  </a:extLst>
                </a:gridCol>
              </a:tblGrid>
              <a:tr h="715397">
                <a:tc>
                  <a:txBody>
                    <a:bodyPr/>
                    <a:lstStyle/>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School Level</a:t>
                      </a:r>
                      <a:endParaRPr lang="en-US" sz="1800">
                        <a:solidFill>
                          <a:schemeClr val="tx1"/>
                        </a:solidFill>
                        <a:effectLst/>
                        <a:latin typeface="Calibri"/>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800">
                          <a:solidFill>
                            <a:schemeClr val="tx1"/>
                          </a:solidFill>
                          <a:effectLst/>
                        </a:rPr>
                        <a:t>Red</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800">
                          <a:solidFill>
                            <a:schemeClr val="tx1"/>
                          </a:solidFill>
                          <a:effectLst/>
                        </a:rPr>
                        <a:t>Orange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800">
                          <a:solidFill>
                            <a:schemeClr val="tx1"/>
                          </a:solidFill>
                          <a:effectLst/>
                        </a:rPr>
                        <a:t>Yellow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rPr>
                        <a:t>Green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a:solidFill>
                            <a:schemeClr val="tx1"/>
                          </a:solidFill>
                          <a:effectLst/>
                        </a:rPr>
                        <a:t>Blue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868211"/>
                  </a:ext>
                </a:extLst>
              </a:tr>
              <a:tr h="1087861">
                <a:tc>
                  <a:txBody>
                    <a:bodyPr/>
                    <a:lstStyle/>
                    <a:p>
                      <a:pPr marL="0" marR="0" algn="ctr">
                        <a:spcBef>
                          <a:spcPts val="0"/>
                        </a:spcBef>
                        <a:spcAft>
                          <a:spcPts val="0"/>
                        </a:spcAft>
                      </a:pPr>
                      <a:r>
                        <a:rPr lang="en-US" sz="1800">
                          <a:effectLst/>
                        </a:rPr>
                        <a:t>Elementary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38.0-54.9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55.0-69.9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effectLst/>
                        </a:rPr>
                        <a:t>70.0-82.9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marL="0" marR="0" algn="ctr">
                        <a:spcBef>
                          <a:spcPts val="0"/>
                        </a:spcBef>
                        <a:spcAft>
                          <a:spcPts val="0"/>
                        </a:spcAft>
                      </a:pPr>
                      <a:r>
                        <a:rPr lang="en-US" sz="1800">
                          <a:effectLst/>
                        </a:rPr>
                        <a:t>83.0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extLst>
                  <a:ext uri="{0D108BD9-81ED-4DB2-BD59-A6C34878D82A}">
                    <a16:rowId xmlns:a16="http://schemas.microsoft.com/office/drawing/2014/main" val="1368971855"/>
                  </a:ext>
                </a:extLst>
              </a:tr>
              <a:tr h="1148397">
                <a:tc>
                  <a:txBody>
                    <a:bodyPr/>
                    <a:lstStyle/>
                    <a:p>
                      <a:pPr marL="0" marR="0" algn="ctr">
                        <a:spcBef>
                          <a:spcPts val="0"/>
                        </a:spcBef>
                        <a:spcAft>
                          <a:spcPts val="0"/>
                        </a:spcAft>
                      </a:pPr>
                      <a:r>
                        <a:rPr lang="en-US" sz="1800">
                          <a:effectLst/>
                        </a:rPr>
                        <a:t>Middle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36.0-50.9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51.0-63.9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effectLst/>
                        </a:rPr>
                        <a:t>64.0-76.9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77.0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28992165"/>
                  </a:ext>
                </a:extLst>
              </a:tr>
              <a:tr h="1148397">
                <a:tc>
                  <a:txBody>
                    <a:bodyPr/>
                    <a:lstStyle/>
                    <a:p>
                      <a:pPr marL="0" marR="0" algn="ctr">
                        <a:spcBef>
                          <a:spcPts val="0"/>
                        </a:spcBef>
                        <a:spcAft>
                          <a:spcPts val="0"/>
                        </a:spcAft>
                      </a:pPr>
                      <a:r>
                        <a:rPr lang="en-US" sz="1800">
                          <a:effectLst/>
                        </a:rPr>
                        <a:t>High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0-48.9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49.0-59.9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60.0-70.9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effectLst/>
                        </a:rPr>
                        <a:t>71.0-80.9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81.0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0711871"/>
                  </a:ext>
                </a:extLst>
              </a:tr>
            </a:tbl>
          </a:graphicData>
        </a:graphic>
      </p:graphicFrame>
      <p:sp>
        <p:nvSpPr>
          <p:cNvPr id="3" name="Slide Number Placeholder 2">
            <a:extLst>
              <a:ext uri="{FF2B5EF4-FFF2-40B4-BE49-F238E27FC236}">
                <a16:creationId xmlns:a16="http://schemas.microsoft.com/office/drawing/2014/main" id="{4B0E9BB8-9400-DBB7-D958-50569D518CD1}"/>
              </a:ext>
            </a:extLst>
          </p:cNvPr>
          <p:cNvSpPr>
            <a:spLocks noGrp="1"/>
          </p:cNvSpPr>
          <p:nvPr>
            <p:ph type="sldNum" sz="quarter" idx="12"/>
          </p:nvPr>
        </p:nvSpPr>
        <p:spPr>
          <a:xfrm>
            <a:off x="6995409" y="6492875"/>
            <a:ext cx="683339" cy="365125"/>
          </a:xfrm>
        </p:spPr>
        <p:txBody>
          <a:bodyPr/>
          <a:lstStyle/>
          <a:p>
            <a:fld id="{91BD7323-49BF-4C97-8773-5EC64C492009}" type="slidenum">
              <a:rPr lang="en-US" smtClean="0">
                <a:solidFill>
                  <a:schemeClr val="bg1"/>
                </a:solidFill>
              </a:rPr>
              <a:pPr/>
              <a:t>16</a:t>
            </a:fld>
            <a:endParaRPr lang="en-US">
              <a:solidFill>
                <a:schemeClr val="bg1"/>
              </a:solidFill>
            </a:endParaRPr>
          </a:p>
        </p:txBody>
      </p:sp>
    </p:spTree>
    <p:extLst>
      <p:ext uri="{BB962C8B-B14F-4D97-AF65-F5344CB8AC3E}">
        <p14:creationId xmlns:p14="http://schemas.microsoft.com/office/powerpoint/2010/main" val="183693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Reporting Timeline</a:t>
            </a:r>
          </a:p>
        </p:txBody>
      </p:sp>
      <p:sp>
        <p:nvSpPr>
          <p:cNvPr id="4" name="Slide Number Placeholder 3">
            <a:extLst>
              <a:ext uri="{FF2B5EF4-FFF2-40B4-BE49-F238E27FC236}">
                <a16:creationId xmlns:a16="http://schemas.microsoft.com/office/drawing/2014/main" id="{E2E1A553-838E-8D85-1A32-2D0B2655E456}"/>
              </a:ext>
            </a:extLst>
          </p:cNvPr>
          <p:cNvSpPr>
            <a:spLocks noGrp="1"/>
          </p:cNvSpPr>
          <p:nvPr>
            <p:ph type="sldNum" sz="quarter" idx="12"/>
          </p:nvPr>
        </p:nvSpPr>
        <p:spPr/>
        <p:txBody>
          <a:bodyPr/>
          <a:lstStyle/>
          <a:p>
            <a:fld id="{01152AFA-7C55-604E-8665-049907417E35}" type="slidenum">
              <a:rPr lang="en-US" smtClean="0"/>
              <a:pPr/>
              <a:t>17</a:t>
            </a:fld>
            <a:endParaRPr lang="en-US"/>
          </a:p>
        </p:txBody>
      </p:sp>
    </p:spTree>
    <p:extLst>
      <p:ext uri="{BB962C8B-B14F-4D97-AF65-F5344CB8AC3E}">
        <p14:creationId xmlns:p14="http://schemas.microsoft.com/office/powerpoint/2010/main" val="4051521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43836" y="93056"/>
            <a:ext cx="10944113" cy="989704"/>
          </a:xfrm>
        </p:spPr>
        <p:txBody>
          <a:bodyPr>
            <a:normAutofit/>
          </a:bodyPr>
          <a:lstStyle/>
          <a:p>
            <a:pPr algn="ctr"/>
            <a:r>
              <a:rPr lang="en-US"/>
              <a:t>Timeline for 2023 Public Reporting</a:t>
            </a:r>
          </a:p>
        </p:txBody>
      </p:sp>
      <p:sp>
        <p:nvSpPr>
          <p:cNvPr id="2" name="Rounded Rectangle 1" descr="Text in box indicates this is a tentative timeline. "/>
          <p:cNvSpPr/>
          <p:nvPr/>
        </p:nvSpPr>
        <p:spPr>
          <a:xfrm>
            <a:off x="3783208" y="1292244"/>
            <a:ext cx="3454400" cy="609600"/>
          </a:xfrm>
          <a:prstGeom prst="roundRect">
            <a:avLst/>
          </a:prstGeom>
          <a:solidFill>
            <a:srgbClr val="079DA9"/>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TENTATIVE</a:t>
            </a:r>
          </a:p>
        </p:txBody>
      </p:sp>
      <p:graphicFrame>
        <p:nvGraphicFramePr>
          <p:cNvPr id="7" name="Content Placeholder 6" descr="Tentative schedule for assessment and accountability results &#10;The Office of Assessment and Accountability has established a tentative schedule for this fall’s release of assessment and accountability results from the 2016-17 school year. Wednesday, September 13, a webcast will be held for District Assessment Coordinators to provide the first comprehensive look at district data. We will then enter a time of data clean-up to correct any apparent errors prior to systematic issues. Pending no major issues, the data will be released UNDER EMBARGO on September 26 to superintendents in the morning and working media in the afternoon through the School Report Card. The embargo will be lifted and the School Report Card will go live on Thursday, September 28, at 12:01 a.m. Again, these dates are for planning purposes only and are subject to change based on any inconsistencies found in the data through the quality review process." title="Reporting Timeline"/>
          <p:cNvGraphicFramePr>
            <a:graphicFrameLocks noGrp="1"/>
          </p:cNvGraphicFramePr>
          <p:nvPr>
            <p:ph idx="4294967295"/>
            <p:extLst>
              <p:ext uri="{D42A27DB-BD31-4B8C-83A1-F6EECF244321}">
                <p14:modId xmlns:p14="http://schemas.microsoft.com/office/powerpoint/2010/main" val="2860605728"/>
              </p:ext>
            </p:extLst>
          </p:nvPr>
        </p:nvGraphicFramePr>
        <p:xfrm>
          <a:off x="101600" y="1451822"/>
          <a:ext cx="11988800" cy="495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9D76128-D20C-68E7-E8F9-61167E1F0F6F}"/>
              </a:ext>
            </a:extLst>
          </p:cNvPr>
          <p:cNvSpPr>
            <a:spLocks noGrp="1"/>
          </p:cNvSpPr>
          <p:nvPr>
            <p:ph type="sldNum" sz="quarter" idx="10"/>
          </p:nvPr>
        </p:nvSpPr>
        <p:spPr>
          <a:xfrm>
            <a:off x="6661937" y="6534150"/>
            <a:ext cx="683339" cy="323850"/>
          </a:xfrm>
        </p:spPr>
        <p:txBody>
          <a:bodyPr/>
          <a:lstStyle/>
          <a:p>
            <a:fld id="{354287DC-E20F-4BBE-91C2-47EE09564259}" type="slidenum">
              <a:rPr lang="en-US" smtClean="0">
                <a:solidFill>
                  <a:schemeClr val="bg1"/>
                </a:solidFill>
              </a:rPr>
              <a:pPr/>
              <a:t>18</a:t>
            </a:fld>
            <a:endParaRPr lang="en-US">
              <a:solidFill>
                <a:schemeClr val="bg1"/>
              </a:solidFill>
            </a:endParaRPr>
          </a:p>
        </p:txBody>
      </p:sp>
    </p:spTree>
    <p:extLst>
      <p:ext uri="{BB962C8B-B14F-4D97-AF65-F5344CB8AC3E}">
        <p14:creationId xmlns:p14="http://schemas.microsoft.com/office/powerpoint/2010/main" val="1247961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Preliminary Data Cautions </a:t>
            </a:r>
            <a:br>
              <a:rPr lang="en-US" altLang="en-US"/>
            </a:br>
            <a:r>
              <a:rPr lang="en-US" altLang="en-US"/>
              <a:t>and Embargo Status</a:t>
            </a:r>
          </a:p>
        </p:txBody>
      </p:sp>
      <p:sp>
        <p:nvSpPr>
          <p:cNvPr id="4" name="Slide Number Placeholder 3">
            <a:extLst>
              <a:ext uri="{FF2B5EF4-FFF2-40B4-BE49-F238E27FC236}">
                <a16:creationId xmlns:a16="http://schemas.microsoft.com/office/drawing/2014/main" id="{E2E1A553-838E-8D85-1A32-2D0B2655E456}"/>
              </a:ext>
            </a:extLst>
          </p:cNvPr>
          <p:cNvSpPr>
            <a:spLocks noGrp="1"/>
          </p:cNvSpPr>
          <p:nvPr>
            <p:ph type="sldNum" sz="quarter" idx="12"/>
          </p:nvPr>
        </p:nvSpPr>
        <p:spPr/>
        <p:txBody>
          <a:bodyPr/>
          <a:lstStyle/>
          <a:p>
            <a:fld id="{01152AFA-7C55-604E-8665-049907417E35}" type="slidenum">
              <a:rPr lang="en-US" smtClean="0"/>
              <a:pPr/>
              <a:t>19</a:t>
            </a:fld>
            <a:endParaRPr lang="en-US"/>
          </a:p>
        </p:txBody>
      </p:sp>
    </p:spTree>
    <p:extLst>
      <p:ext uri="{BB962C8B-B14F-4D97-AF65-F5344CB8AC3E}">
        <p14:creationId xmlns:p14="http://schemas.microsoft.com/office/powerpoint/2010/main" val="183005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4233928" cy="918632"/>
          </a:xfrm>
        </p:spPr>
        <p:txBody>
          <a:bodyPr/>
          <a:lstStyle/>
          <a:p>
            <a:r>
              <a:rPr lang="en-US" altLang="en-US"/>
              <a:t>QC Day Agenda</a:t>
            </a:r>
          </a:p>
        </p:txBody>
      </p:sp>
      <p:sp>
        <p:nvSpPr>
          <p:cNvPr id="6" name="Content Placeholder 5"/>
          <p:cNvSpPr>
            <a:spLocks noGrp="1"/>
          </p:cNvSpPr>
          <p:nvPr>
            <p:ph type="body" sz="quarter" idx="13"/>
          </p:nvPr>
        </p:nvSpPr>
        <p:spPr>
          <a:xfrm>
            <a:off x="377985" y="1063813"/>
            <a:ext cx="10949817" cy="4901324"/>
          </a:xfrm>
        </p:spPr>
        <p:txBody>
          <a:bodyPr vert="horz" lIns="121920" tIns="60960" rIns="121920" bIns="60960" rtlCol="0" anchor="t">
            <a:normAutofit/>
          </a:bodyPr>
          <a:lstStyle/>
          <a:p>
            <a:r>
              <a:rPr lang="en-US" sz="3200"/>
              <a:t>Quality Control Day Overview</a:t>
            </a:r>
          </a:p>
          <a:p>
            <a:r>
              <a:rPr lang="en-US" sz="3200"/>
              <a:t>Accountability Cut Scores</a:t>
            </a:r>
          </a:p>
          <a:p>
            <a:r>
              <a:rPr lang="en-US" sz="3200"/>
              <a:t>Reporting Timeline</a:t>
            </a:r>
          </a:p>
          <a:p>
            <a:r>
              <a:rPr lang="en-US" sz="3200"/>
              <a:t>Preliminary Data Cautions and Embargo Status</a:t>
            </a:r>
          </a:p>
          <a:p>
            <a:r>
              <a:rPr lang="en-US" sz="3200"/>
              <a:t>QC Day Spreadsheets</a:t>
            </a:r>
          </a:p>
          <a:p>
            <a:r>
              <a:rPr lang="en-US" sz="3200"/>
              <a:t>QC Day Materials and Processes</a:t>
            </a:r>
          </a:p>
        </p:txBody>
      </p:sp>
    </p:spTree>
    <p:extLst>
      <p:ext uri="{BB962C8B-B14F-4D97-AF65-F5344CB8AC3E}">
        <p14:creationId xmlns:p14="http://schemas.microsoft.com/office/powerpoint/2010/main" val="276279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95300" y="265996"/>
            <a:ext cx="8697686" cy="805543"/>
          </a:xfrm>
        </p:spPr>
        <p:txBody>
          <a:bodyPr>
            <a:normAutofit/>
          </a:bodyPr>
          <a:lstStyle/>
          <a:p>
            <a:r>
              <a:rPr lang="en-US" altLang="en-US"/>
              <a:t>Preliminary Data Security Cautions</a:t>
            </a:r>
          </a:p>
        </p:txBody>
      </p:sp>
      <p:sp>
        <p:nvSpPr>
          <p:cNvPr id="24579" name="Content Placeholder 2"/>
          <p:cNvSpPr>
            <a:spLocks noGrp="1"/>
          </p:cNvSpPr>
          <p:nvPr>
            <p:ph type="body" sz="quarter" idx="13"/>
          </p:nvPr>
        </p:nvSpPr>
        <p:spPr>
          <a:xfrm>
            <a:off x="361244" y="1177482"/>
            <a:ext cx="11469512" cy="4503035"/>
          </a:xfrm>
        </p:spPr>
        <p:txBody>
          <a:bodyPr vert="horz" lIns="121920" tIns="60960" rIns="121920" bIns="60960" rtlCol="0" anchor="t">
            <a:normAutofit/>
          </a:bodyPr>
          <a:lstStyle/>
          <a:p>
            <a:r>
              <a:rPr lang="en-US" altLang="en-US"/>
              <a:t>Quality Control data are preliminary and may change. </a:t>
            </a:r>
          </a:p>
          <a:p>
            <a:r>
              <a:rPr lang="en-US" altLang="en-US"/>
              <a:t>At QC Day, appropriate district and school level leadership staff will be able to see their school and district data. It is critical to maintain security of preliminary data. </a:t>
            </a:r>
          </a:p>
          <a:p>
            <a:pPr marL="742508" lvl="1" indent="-285320"/>
            <a:r>
              <a:rPr lang="en-US" altLang="en-US"/>
              <a:t>Reports may change even if the district does not identify a data issue.</a:t>
            </a:r>
          </a:p>
          <a:p>
            <a:pPr marL="742508" lvl="1" indent="-285320"/>
            <a:r>
              <a:rPr lang="en-US" altLang="en-US"/>
              <a:t>Avoid print and digital copies; they live forever.</a:t>
            </a:r>
          </a:p>
          <a:p>
            <a:r>
              <a:rPr lang="en-US"/>
              <a:t>Data are not final and ready for public reporting until the embargo phase when school and district staff may discuss the data internally and with media; however, data cannot be shared in public meetings or by the media.</a:t>
            </a:r>
            <a:r>
              <a:rPr lang="en-US" altLang="en-US"/>
              <a:t> </a:t>
            </a:r>
          </a:p>
        </p:txBody>
      </p:sp>
    </p:spTree>
    <p:extLst>
      <p:ext uri="{BB962C8B-B14F-4D97-AF65-F5344CB8AC3E}">
        <p14:creationId xmlns:p14="http://schemas.microsoft.com/office/powerpoint/2010/main" val="64229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0C2A-8BCD-461B-920E-DF688FA79686}"/>
              </a:ext>
            </a:extLst>
          </p:cNvPr>
          <p:cNvSpPr>
            <a:spLocks noGrp="1"/>
          </p:cNvSpPr>
          <p:nvPr>
            <p:ph type="title"/>
          </p:nvPr>
        </p:nvSpPr>
        <p:spPr>
          <a:xfrm>
            <a:off x="304800" y="114879"/>
            <a:ext cx="10515600" cy="834570"/>
          </a:xfrm>
        </p:spPr>
        <p:txBody>
          <a:bodyPr>
            <a:normAutofit/>
          </a:bodyPr>
          <a:lstStyle/>
          <a:p>
            <a:r>
              <a:rPr lang="en-US"/>
              <a:t>Embargoed Data Sharing</a:t>
            </a:r>
          </a:p>
        </p:txBody>
      </p:sp>
      <p:graphicFrame>
        <p:nvGraphicFramePr>
          <p:cNvPr id="4" name="Content Placeholder 3" descr="The image describes the type of data that can be shared with school and district leadership and what can be shared with teachers. Embargoed data can be discussed internally with district leadership and media, but not in public meetings or by the media.">
            <a:extLst>
              <a:ext uri="{FF2B5EF4-FFF2-40B4-BE49-F238E27FC236}">
                <a16:creationId xmlns:a16="http://schemas.microsoft.com/office/drawing/2014/main" id="{3C9684D6-BCB2-4B54-92EE-8372557445ED}"/>
              </a:ext>
            </a:extLst>
          </p:cNvPr>
          <p:cNvGraphicFramePr>
            <a:graphicFrameLocks noGrp="1"/>
          </p:cNvGraphicFramePr>
          <p:nvPr>
            <p:ph idx="1"/>
            <p:extLst>
              <p:ext uri="{D42A27DB-BD31-4B8C-83A1-F6EECF244321}">
                <p14:modId xmlns:p14="http://schemas.microsoft.com/office/powerpoint/2010/main" val="2506144023"/>
              </p:ext>
            </p:extLst>
          </p:nvPr>
        </p:nvGraphicFramePr>
        <p:xfrm>
          <a:off x="0" y="825624"/>
          <a:ext cx="11887200" cy="4882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654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67" y="1890851"/>
            <a:ext cx="10515600" cy="1053962"/>
          </a:xfrm>
        </p:spPr>
        <p:txBody>
          <a:bodyPr>
            <a:normAutofit fontScale="90000"/>
          </a:bodyPr>
          <a:lstStyle/>
          <a:p>
            <a:br>
              <a:rPr lang="en-US"/>
            </a:br>
            <a:br>
              <a:rPr lang="en-US"/>
            </a:br>
            <a:r>
              <a:rPr lang="en-US"/>
              <a:t>Data Details</a:t>
            </a:r>
            <a:endParaRPr lang="en-US">
              <a:solidFill>
                <a:srgbClr val="FF0000"/>
              </a:solidFill>
            </a:endParaRPr>
          </a:p>
        </p:txBody>
      </p:sp>
      <p:sp>
        <p:nvSpPr>
          <p:cNvPr id="3" name="Text Placeholder 2">
            <a:extLst>
              <a:ext uri="{FF2B5EF4-FFF2-40B4-BE49-F238E27FC236}">
                <a16:creationId xmlns:a16="http://schemas.microsoft.com/office/drawing/2014/main" id="{B9BF5F96-45D3-44C7-AEFA-8AF7A22108B1}"/>
              </a:ext>
            </a:extLst>
          </p:cNvPr>
          <p:cNvSpPr>
            <a:spLocks noGrp="1"/>
          </p:cNvSpPr>
          <p:nvPr>
            <p:ph type="body" idx="1"/>
          </p:nvPr>
        </p:nvSpPr>
        <p:spPr>
          <a:xfrm>
            <a:off x="1043333" y="2944813"/>
            <a:ext cx="6917050" cy="3108117"/>
          </a:xfrm>
        </p:spPr>
        <p:txBody>
          <a:bodyPr vert="horz" lIns="91440" tIns="45720" rIns="91440" bIns="45720" rtlCol="0" anchor="t">
            <a:noAutofit/>
          </a:bodyPr>
          <a:lstStyle/>
          <a:p>
            <a:pPr marL="1143000" lvl="1" indent="-685800">
              <a:buFont typeface="Arial" panose="020B0604020202020204" pitchFamily="34" charset="0"/>
              <a:buChar char="•"/>
            </a:pPr>
            <a:r>
              <a:rPr lang="en-US" sz="2800">
                <a:solidFill>
                  <a:schemeClr val="tx1">
                    <a:lumMod val="85000"/>
                    <a:lumOff val="15000"/>
                  </a:schemeClr>
                </a:solidFill>
              </a:rPr>
              <a:t>Minimum N of 30</a:t>
            </a:r>
          </a:p>
          <a:p>
            <a:pPr marL="1143000" lvl="1" indent="-685800">
              <a:buFont typeface="Arial" panose="020B0604020202020204" pitchFamily="34" charset="0"/>
              <a:buChar char="•"/>
            </a:pPr>
            <a:r>
              <a:rPr lang="en-US" sz="2800">
                <a:solidFill>
                  <a:schemeClr val="tx1">
                    <a:lumMod val="85000"/>
                    <a:lumOff val="15000"/>
                  </a:schemeClr>
                </a:solidFill>
              </a:rPr>
              <a:t>Data Suppression</a:t>
            </a:r>
          </a:p>
          <a:p>
            <a:pPr marL="1143000" lvl="1" indent="-685800">
              <a:buFont typeface="Arial" panose="020B0604020202020204" pitchFamily="34" charset="0"/>
              <a:buChar char="•"/>
            </a:pPr>
            <a:r>
              <a:rPr lang="en-US" sz="2800">
                <a:solidFill>
                  <a:schemeClr val="tx1">
                    <a:lumMod val="85000"/>
                    <a:lumOff val="15000"/>
                  </a:schemeClr>
                </a:solidFill>
              </a:rPr>
              <a:t>Alternative School Track Back </a:t>
            </a:r>
          </a:p>
          <a:p>
            <a:pPr marL="1143000" lvl="1" indent="-685800">
              <a:buFont typeface="Arial" panose="020B0604020202020204" pitchFamily="34" charset="0"/>
              <a:buChar char="•"/>
            </a:pPr>
            <a:r>
              <a:rPr lang="en-US" sz="2800">
                <a:solidFill>
                  <a:schemeClr val="tx1">
                    <a:lumMod val="85000"/>
                    <a:lumOff val="15000"/>
                  </a:schemeClr>
                </a:solidFill>
              </a:rPr>
              <a:t>Participation Rate </a:t>
            </a:r>
          </a:p>
          <a:p>
            <a:pPr marL="1143000" lvl="1" indent="-685800">
              <a:buFont typeface="Arial" panose="020B0604020202020204" pitchFamily="34" charset="0"/>
              <a:buChar char="•"/>
            </a:pPr>
            <a:r>
              <a:rPr lang="en-US" sz="2800">
                <a:solidFill>
                  <a:schemeClr val="tx1">
                    <a:lumMod val="85000"/>
                    <a:lumOff val="15000"/>
                  </a:schemeClr>
                </a:solidFill>
              </a:rPr>
              <a:t>Feeder Schools</a:t>
            </a:r>
          </a:p>
          <a:p>
            <a:endParaRPr lang="en-US" sz="2800"/>
          </a:p>
        </p:txBody>
      </p:sp>
      <p:sp>
        <p:nvSpPr>
          <p:cNvPr id="4" name="Slide Number Placeholder 3">
            <a:extLst>
              <a:ext uri="{FF2B5EF4-FFF2-40B4-BE49-F238E27FC236}">
                <a16:creationId xmlns:a16="http://schemas.microsoft.com/office/drawing/2014/main" id="{2EBABD08-95B5-EE76-3D1F-B27F3FE371B6}"/>
              </a:ext>
            </a:extLst>
          </p:cNvPr>
          <p:cNvSpPr>
            <a:spLocks noGrp="1"/>
          </p:cNvSpPr>
          <p:nvPr>
            <p:ph type="sldNum" sz="quarter" idx="12"/>
          </p:nvPr>
        </p:nvSpPr>
        <p:spPr/>
        <p:txBody>
          <a:bodyPr/>
          <a:lstStyle/>
          <a:p>
            <a:fld id="{01152AFA-7C55-604E-8665-049907417E35}" type="slidenum">
              <a:rPr lang="en-US" smtClean="0"/>
              <a:pPr/>
              <a:t>22</a:t>
            </a:fld>
            <a:endParaRPr lang="en-US"/>
          </a:p>
        </p:txBody>
      </p:sp>
    </p:spTree>
    <p:extLst>
      <p:ext uri="{BB962C8B-B14F-4D97-AF65-F5344CB8AC3E}">
        <p14:creationId xmlns:p14="http://schemas.microsoft.com/office/powerpoint/2010/main" val="292227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8C5A43-D851-469E-9E13-FDCBBC5A64F9}"/>
              </a:ext>
            </a:extLst>
          </p:cNvPr>
          <p:cNvSpPr>
            <a:spLocks noGrp="1"/>
          </p:cNvSpPr>
          <p:nvPr>
            <p:ph type="title"/>
          </p:nvPr>
        </p:nvSpPr>
        <p:spPr>
          <a:xfrm>
            <a:off x="460794" y="224614"/>
            <a:ext cx="10450545" cy="1015599"/>
          </a:xfrm>
        </p:spPr>
        <p:txBody>
          <a:bodyPr>
            <a:normAutofit fontScale="90000"/>
          </a:bodyPr>
          <a:lstStyle/>
          <a:p>
            <a:r>
              <a:rPr lang="en-US"/>
              <a:t>Minimum N-Count of 30 for </a:t>
            </a:r>
            <a:r>
              <a:rPr lang="en-US" b="0" i="0" u="none" strike="noStrike">
                <a:solidFill>
                  <a:srgbClr val="007780"/>
                </a:solidFill>
                <a:effectLst/>
                <a:latin typeface="Franklin Gothic Medium" panose="020B0603020102020204" pitchFamily="34" charset="0"/>
              </a:rPr>
              <a:t>Schools and </a:t>
            </a:r>
            <a:r>
              <a:rPr lang="en-US">
                <a:latin typeface="Franklin Gothic Medium" panose="020B0603020102020204" pitchFamily="34" charset="0"/>
              </a:rPr>
              <a:t>Each </a:t>
            </a:r>
            <a:r>
              <a:rPr lang="en-US" b="0" i="0" u="none" strike="noStrike">
                <a:solidFill>
                  <a:srgbClr val="007780"/>
                </a:solidFill>
                <a:effectLst/>
                <a:latin typeface="Franklin Gothic Medium" panose="020B0603020102020204" pitchFamily="34" charset="0"/>
              </a:rPr>
              <a:t>Student Group</a:t>
            </a:r>
            <a:r>
              <a:rPr lang="en-US" b="0" i="0">
                <a:solidFill>
                  <a:srgbClr val="000000"/>
                </a:solidFill>
                <a:effectLst/>
                <a:latin typeface="Franklin Gothic Medium" panose="020B0603020102020204" pitchFamily="34" charset="0"/>
              </a:rPr>
              <a:t>​</a:t>
            </a:r>
            <a:endParaRPr lang="en-US"/>
          </a:p>
        </p:txBody>
      </p:sp>
      <p:sp>
        <p:nvSpPr>
          <p:cNvPr id="4" name="Content Placeholder 3">
            <a:extLst>
              <a:ext uri="{FF2B5EF4-FFF2-40B4-BE49-F238E27FC236}">
                <a16:creationId xmlns:a16="http://schemas.microsoft.com/office/drawing/2014/main" id="{E8288695-145E-4B81-88D7-C46CEFC21C40}"/>
              </a:ext>
            </a:extLst>
          </p:cNvPr>
          <p:cNvSpPr>
            <a:spLocks noGrp="1"/>
          </p:cNvSpPr>
          <p:nvPr>
            <p:ph idx="1"/>
          </p:nvPr>
        </p:nvSpPr>
        <p:spPr>
          <a:xfrm>
            <a:off x="460794" y="1440287"/>
            <a:ext cx="10450546" cy="4297023"/>
          </a:xfrm>
        </p:spPr>
        <p:txBody>
          <a:bodyPr>
            <a:normAutofit/>
          </a:bodyPr>
          <a:lstStyle/>
          <a:p>
            <a:pPr algn="l" rtl="0" fontAlgn="base">
              <a:buFont typeface="Arial" panose="020B0604020202020204" pitchFamily="34" charset="0"/>
              <a:buChar char="•"/>
            </a:pPr>
            <a:r>
              <a:rPr lang="en-US"/>
              <a:t>For all accountable students and each accountable student demographic group, there must be 30 students </a:t>
            </a:r>
            <a:r>
              <a:rPr lang="en-US" u="sng"/>
              <a:t>per school level </a:t>
            </a:r>
            <a:r>
              <a:rPr lang="en-US"/>
              <a:t>(Elementary, Middle, High), </a:t>
            </a:r>
            <a:r>
              <a:rPr lang="en-US" u="sng"/>
              <a:t>per indicator</a:t>
            </a:r>
            <a:r>
              <a:rPr lang="en-US"/>
              <a:t> (not per grade level and content area) to be included in school calculations.</a:t>
            </a:r>
          </a:p>
          <a:p>
            <a:pPr fontAlgn="base"/>
            <a:r>
              <a:rPr lang="en-US">
                <a:latin typeface="Franklin Gothic Book" panose="020B0503020102020204" pitchFamily="34" charset="0"/>
              </a:rPr>
              <a:t>Kentucky reports by level (elementary, middle and high)</a:t>
            </a:r>
            <a:endParaRPr lang="en-US"/>
          </a:p>
          <a:p>
            <a:pPr algn="l" rtl="0" fontAlgn="base">
              <a:buFont typeface="Arial" panose="020B0604020202020204" pitchFamily="34" charset="0"/>
              <a:buChar char="•"/>
            </a:pPr>
            <a:r>
              <a:rPr lang="en-US" b="0" i="0" u="none" strike="noStrike">
                <a:solidFill>
                  <a:srgbClr val="102649"/>
                </a:solidFill>
                <a:effectLst/>
                <a:latin typeface="Franklin Gothic Book" panose="020B0503020102020204" pitchFamily="34" charset="0"/>
              </a:rPr>
              <a:t>Continue to report in the School Report Card (SRC) at 10 per grade</a:t>
            </a:r>
            <a:r>
              <a:rPr lang="en-US" b="0" i="0">
                <a:solidFill>
                  <a:srgbClr val="000000"/>
                </a:solidFill>
                <a:effectLst/>
                <a:latin typeface="Franklin Gothic Book" panose="020B05030201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102649"/>
                </a:solidFill>
                <a:effectLst/>
                <a:latin typeface="Franklin Gothic Book" panose="020B0503020102020204" pitchFamily="34" charset="0"/>
              </a:rPr>
              <a:t>Public reporting will follow US Department of Education (USED) and the Family Educational Rights and Privacy Act (FERPA) guidelines and Best Practices for Reporting.</a:t>
            </a:r>
            <a:endParaRPr lang="en-US" b="0" i="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410606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C5CA-E456-44D3-BDEC-8E4A050636AB}"/>
              </a:ext>
            </a:extLst>
          </p:cNvPr>
          <p:cNvSpPr>
            <a:spLocks noGrp="1"/>
          </p:cNvSpPr>
          <p:nvPr>
            <p:ph type="title"/>
          </p:nvPr>
        </p:nvSpPr>
        <p:spPr>
          <a:xfrm>
            <a:off x="0" y="55633"/>
            <a:ext cx="7155426" cy="854574"/>
          </a:xfrm>
        </p:spPr>
        <p:txBody>
          <a:bodyPr>
            <a:normAutofit/>
          </a:bodyPr>
          <a:lstStyle/>
          <a:p>
            <a:r>
              <a:rPr lang="en-US"/>
              <a:t>Suppressed Data Definitions</a:t>
            </a:r>
          </a:p>
        </p:txBody>
      </p:sp>
      <p:sp>
        <p:nvSpPr>
          <p:cNvPr id="7" name="Content Placeholder 6">
            <a:extLst>
              <a:ext uri="{FF2B5EF4-FFF2-40B4-BE49-F238E27FC236}">
                <a16:creationId xmlns:a16="http://schemas.microsoft.com/office/drawing/2014/main" id="{11514104-E79B-4F31-8F05-DBE95E217CFD}"/>
              </a:ext>
            </a:extLst>
          </p:cNvPr>
          <p:cNvSpPr>
            <a:spLocks noGrp="1"/>
          </p:cNvSpPr>
          <p:nvPr>
            <p:ph idx="1"/>
          </p:nvPr>
        </p:nvSpPr>
        <p:spPr>
          <a:xfrm>
            <a:off x="226142" y="1306286"/>
            <a:ext cx="11739716" cy="4027215"/>
          </a:xfrm>
        </p:spPr>
        <p:txBody>
          <a:bodyPr vert="horz" lIns="91440" tIns="45720" rIns="91440" bIns="45720" rtlCol="0" anchor="t">
            <a:normAutofit/>
          </a:bodyPr>
          <a:lstStyle/>
          <a:p>
            <a:r>
              <a:rPr lang="en-US">
                <a:solidFill>
                  <a:srgbClr val="C00000"/>
                </a:solidFill>
              </a:rPr>
              <a:t>PL Count &lt;3 </a:t>
            </a:r>
            <a:r>
              <a:rPr lang="en-US"/>
              <a:t>A performance level (NAPD) has no students. In this case, all the performance levels will be suppressed for that grade/level and subject.</a:t>
            </a:r>
          </a:p>
          <a:p>
            <a:r>
              <a:rPr lang="en-US">
                <a:solidFill>
                  <a:srgbClr val="C00000"/>
                </a:solidFill>
              </a:rPr>
              <a:t>NAPD Count &lt;10 </a:t>
            </a:r>
            <a:r>
              <a:rPr lang="en-US"/>
              <a:t>There are no FERPA issues, but there are fewer than 10 students in the tested population.</a:t>
            </a:r>
          </a:p>
          <a:p>
            <a:r>
              <a:rPr lang="en-US"/>
              <a:t>Suppressed data are indicated in </a:t>
            </a:r>
            <a:r>
              <a:rPr lang="en-US">
                <a:solidFill>
                  <a:srgbClr val="C00000"/>
                </a:solidFill>
              </a:rPr>
              <a:t>red font </a:t>
            </a:r>
            <a:r>
              <a:rPr lang="en-US"/>
              <a:t>in the spreadsheets. Suppressed data are available to schools/districts but will not be displayed in the School Report Card and should not be shared in public meetings.</a:t>
            </a:r>
          </a:p>
        </p:txBody>
      </p:sp>
    </p:spTree>
    <p:extLst>
      <p:ext uri="{BB962C8B-B14F-4D97-AF65-F5344CB8AC3E}">
        <p14:creationId xmlns:p14="http://schemas.microsoft.com/office/powerpoint/2010/main" val="2942326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471"/>
            <a:ext cx="11235847" cy="1320800"/>
          </a:xfrm>
        </p:spPr>
        <p:txBody>
          <a:bodyPr>
            <a:normAutofit/>
          </a:bodyPr>
          <a:lstStyle/>
          <a:p>
            <a:r>
              <a:rPr lang="en-US"/>
              <a:t>Alternative Program/School Track Back</a:t>
            </a:r>
          </a:p>
        </p:txBody>
      </p:sp>
      <p:sp>
        <p:nvSpPr>
          <p:cNvPr id="3" name="Content Placeholder 2"/>
          <p:cNvSpPr>
            <a:spLocks noGrp="1"/>
          </p:cNvSpPr>
          <p:nvPr>
            <p:ph type="body" sz="quarter" idx="13"/>
          </p:nvPr>
        </p:nvSpPr>
        <p:spPr>
          <a:xfrm>
            <a:off x="259449" y="1089696"/>
            <a:ext cx="11112633" cy="4335971"/>
          </a:xfrm>
        </p:spPr>
        <p:txBody>
          <a:bodyPr vert="horz" lIns="121920" tIns="60960" rIns="121920" bIns="60960" rtlCol="0" anchor="t">
            <a:normAutofit fontScale="92500" lnSpcReduction="20000"/>
          </a:bodyPr>
          <a:lstStyle/>
          <a:p>
            <a:r>
              <a:rPr lang="en-US"/>
              <a:t>All 100-day rules remain in place.</a:t>
            </a:r>
          </a:p>
          <a:p>
            <a:r>
              <a:rPr lang="en-US"/>
              <a:t>Direct placements in alternative programs </a:t>
            </a:r>
            <a:r>
              <a:rPr lang="en-US" sz="3100">
                <a:effectLst/>
              </a:rPr>
              <a:t>with over 100 days of enrollment, code to the district rather than school. </a:t>
            </a:r>
          </a:p>
          <a:p>
            <a:r>
              <a:rPr lang="en-US" sz="3100"/>
              <a:t>Direct placements in alternative programs, with over 100 days of enrollment, code to the district rather than school unless court ordered or state agency placed, which code to the state, provided the student has no A1 enrollment during the year (excludes students with secondary enrollment in Gatton Academy, Craft Academy, KSB and KSD, which track to the A1 home school).</a:t>
            </a:r>
          </a:p>
          <a:p>
            <a:r>
              <a:rPr lang="en-US"/>
              <a:t>Use the </a:t>
            </a:r>
            <a:r>
              <a:rPr lang="en-US">
                <a:hlinkClick r:id="rId3"/>
              </a:rPr>
              <a:t>100-Day Tool</a:t>
            </a:r>
            <a:r>
              <a:rPr lang="en-US"/>
              <a:t> to assist with determining accountability. </a:t>
            </a:r>
          </a:p>
          <a:p>
            <a:r>
              <a:rPr lang="en-US"/>
              <a:t>KDE will monitor placement practices. </a:t>
            </a:r>
          </a:p>
        </p:txBody>
      </p:sp>
      <p:sp>
        <p:nvSpPr>
          <p:cNvPr id="4" name="Slide Number Placeholder 3">
            <a:extLst>
              <a:ext uri="{FF2B5EF4-FFF2-40B4-BE49-F238E27FC236}">
                <a16:creationId xmlns:a16="http://schemas.microsoft.com/office/drawing/2014/main" id="{5B27D2DE-C278-9971-8E02-86E210A99B8F}"/>
              </a:ext>
            </a:extLst>
          </p:cNvPr>
          <p:cNvSpPr>
            <a:spLocks noGrp="1"/>
          </p:cNvSpPr>
          <p:nvPr>
            <p:ph type="sldNum" sz="quarter" idx="12"/>
          </p:nvPr>
        </p:nvSpPr>
        <p:spPr/>
        <p:txBody>
          <a:bodyPr/>
          <a:lstStyle/>
          <a:p>
            <a:fld id="{354287DC-E20F-4BBE-91C2-47EE09564259}" type="slidenum">
              <a:rPr lang="en-US" smtClean="0"/>
              <a:t>25</a:t>
            </a:fld>
            <a:endParaRPr lang="en-US"/>
          </a:p>
        </p:txBody>
      </p:sp>
    </p:spTree>
    <p:extLst>
      <p:ext uri="{BB962C8B-B14F-4D97-AF65-F5344CB8AC3E}">
        <p14:creationId xmlns:p14="http://schemas.microsoft.com/office/powerpoint/2010/main" val="2805050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18"/>
            <a:ext cx="5403580" cy="629191"/>
          </a:xfrm>
        </p:spPr>
        <p:txBody>
          <a:bodyPr>
            <a:normAutofit fontScale="90000"/>
          </a:bodyPr>
          <a:lstStyle/>
          <a:p>
            <a:r>
              <a:rPr lang="en-US" sz="4800"/>
              <a:t>Participation Rate</a:t>
            </a:r>
          </a:p>
        </p:txBody>
      </p:sp>
      <p:sp>
        <p:nvSpPr>
          <p:cNvPr id="3" name="Text Placeholder 2"/>
          <p:cNvSpPr>
            <a:spLocks noGrp="1"/>
          </p:cNvSpPr>
          <p:nvPr>
            <p:ph type="body" sz="quarter" idx="13"/>
          </p:nvPr>
        </p:nvSpPr>
        <p:spPr>
          <a:xfrm>
            <a:off x="245500" y="753242"/>
            <a:ext cx="11337624" cy="4901324"/>
          </a:xfrm>
        </p:spPr>
        <p:txBody>
          <a:bodyPr>
            <a:normAutofit/>
          </a:bodyPr>
          <a:lstStyle/>
          <a:p>
            <a:r>
              <a:rPr lang="en-US"/>
              <a:t>Students with approved medical nonparticipations are exempt from accountability and participation rate.</a:t>
            </a:r>
          </a:p>
          <a:p>
            <a:r>
              <a:rPr lang="en-US"/>
              <a:t>First year EL students are exempt from accountability but remain in the denominator of the participation rate calculation.</a:t>
            </a:r>
          </a:p>
          <a:p>
            <a:r>
              <a:rPr lang="en-US"/>
              <a:t>Participation Rate does not affect accountability. It’s only required for federal reporting.</a:t>
            </a:r>
          </a:p>
          <a:p>
            <a:pPr marL="0" indent="0">
              <a:buNone/>
            </a:pPr>
            <a:endParaRPr lang="en-US" sz="3200"/>
          </a:p>
        </p:txBody>
      </p:sp>
      <p:sp>
        <p:nvSpPr>
          <p:cNvPr id="6" name="Rectangle 5"/>
          <p:cNvSpPr/>
          <p:nvPr/>
        </p:nvSpPr>
        <p:spPr>
          <a:xfrm>
            <a:off x="1276423" y="3469747"/>
            <a:ext cx="8672907" cy="1007676"/>
          </a:xfrm>
          <a:prstGeom prst="rect">
            <a:avLst/>
          </a:prstGeom>
          <a:solidFill>
            <a:srgbClr val="62A3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Participation Rate = Number of Students Who Attempted Tests ÷ Number of Students Enrolled</a:t>
            </a:r>
          </a:p>
        </p:txBody>
      </p:sp>
      <p:sp>
        <p:nvSpPr>
          <p:cNvPr id="5" name="TextBox 4">
            <a:extLst>
              <a:ext uri="{FF2B5EF4-FFF2-40B4-BE49-F238E27FC236}">
                <a16:creationId xmlns:a16="http://schemas.microsoft.com/office/drawing/2014/main" id="{DE13BBB9-38EF-4E44-8F9B-6CF291A0BEC6}"/>
              </a:ext>
            </a:extLst>
          </p:cNvPr>
          <p:cNvSpPr txBox="1"/>
          <p:nvPr/>
        </p:nvSpPr>
        <p:spPr>
          <a:xfrm>
            <a:off x="1139112" y="4583956"/>
            <a:ext cx="9550400" cy="923330"/>
          </a:xfrm>
          <a:prstGeom prst="rect">
            <a:avLst/>
          </a:prstGeom>
          <a:noFill/>
        </p:spPr>
        <p:txBody>
          <a:bodyPr wrap="square" rtlCol="0">
            <a:spAutoFit/>
          </a:bodyPr>
          <a:lstStyle/>
          <a:p>
            <a:r>
              <a:rPr lang="en-US" b="1"/>
              <a:t>Note:</a:t>
            </a:r>
            <a:r>
              <a:rPr lang="en-US"/>
              <a:t> For participation rate purposes, first year EL students are credited as attempting the reading, social studies, editing and mechanics and writing assessments. </a:t>
            </a:r>
            <a:r>
              <a:rPr lang="en-US" i="1"/>
              <a:t>First year EL students who do not attempt mathematics and science tests will negatively impact participation rate.</a:t>
            </a:r>
          </a:p>
        </p:txBody>
      </p:sp>
      <p:sp>
        <p:nvSpPr>
          <p:cNvPr id="4" name="Slide Number Placeholder 3">
            <a:extLst>
              <a:ext uri="{FF2B5EF4-FFF2-40B4-BE49-F238E27FC236}">
                <a16:creationId xmlns:a16="http://schemas.microsoft.com/office/drawing/2014/main" id="{1A710A90-119D-8CB2-19BD-BA593E45EB50}"/>
              </a:ext>
            </a:extLst>
          </p:cNvPr>
          <p:cNvSpPr>
            <a:spLocks noGrp="1"/>
          </p:cNvSpPr>
          <p:nvPr>
            <p:ph type="sldNum" sz="quarter" idx="12"/>
          </p:nvPr>
        </p:nvSpPr>
        <p:spPr/>
        <p:txBody>
          <a:bodyPr/>
          <a:lstStyle/>
          <a:p>
            <a:fld id="{354287DC-E20F-4BBE-91C2-47EE09564259}" type="slidenum">
              <a:rPr lang="en-US" smtClean="0"/>
              <a:t>26</a:t>
            </a:fld>
            <a:endParaRPr lang="en-US"/>
          </a:p>
        </p:txBody>
      </p:sp>
    </p:spTree>
    <p:extLst>
      <p:ext uri="{BB962C8B-B14F-4D97-AF65-F5344CB8AC3E}">
        <p14:creationId xmlns:p14="http://schemas.microsoft.com/office/powerpoint/2010/main" val="2341878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77"/>
            <a:ext cx="7518400" cy="777724"/>
          </a:xfrm>
        </p:spPr>
        <p:txBody>
          <a:bodyPr/>
          <a:lstStyle/>
          <a:p>
            <a:r>
              <a:rPr lang="en-US"/>
              <a:t>Inclusion of Feeder Schools</a:t>
            </a:r>
          </a:p>
        </p:txBody>
      </p:sp>
      <p:sp>
        <p:nvSpPr>
          <p:cNvPr id="3" name="Text Placeholder 2"/>
          <p:cNvSpPr>
            <a:spLocks noGrp="1"/>
          </p:cNvSpPr>
          <p:nvPr>
            <p:ph type="body" sz="quarter" idx="13"/>
          </p:nvPr>
        </p:nvSpPr>
        <p:spPr>
          <a:xfrm>
            <a:off x="242900" y="974877"/>
            <a:ext cx="11364900" cy="4496776"/>
          </a:xfrm>
        </p:spPr>
        <p:txBody>
          <a:bodyPr>
            <a:normAutofit/>
          </a:bodyPr>
          <a:lstStyle/>
          <a:p>
            <a:r>
              <a:rPr lang="en-US" sz="3200">
                <a:cs typeface="Arial" panose="020B0604020202020204" pitchFamily="34" charset="0"/>
              </a:rPr>
              <a:t>ESSA requires an accountability system of annual meaningful differentiation of ALL public schools, even those without tested grades.</a:t>
            </a:r>
          </a:p>
          <a:p>
            <a:r>
              <a:rPr lang="en-US" sz="3200">
                <a:effectLst/>
                <a:cs typeface="Arial" panose="020B0604020202020204" pitchFamily="34" charset="0"/>
              </a:rPr>
              <a:t>Feeder Schools are regular schools that do not have</a:t>
            </a:r>
            <a:r>
              <a:rPr lang="en-US" sz="3200">
                <a:cs typeface="Arial" panose="020B0604020202020204" pitchFamily="34" charset="0"/>
              </a:rPr>
              <a:t> KSA/AKSA</a:t>
            </a:r>
            <a:r>
              <a:rPr lang="en-US" sz="3200">
                <a:effectLst/>
                <a:cs typeface="Arial" panose="020B0604020202020204" pitchFamily="34" charset="0"/>
              </a:rPr>
              <a:t> Assessment data</a:t>
            </a:r>
            <a:r>
              <a:rPr lang="en-US" sz="3200">
                <a:cs typeface="Arial" panose="020B0604020202020204" pitchFamily="34" charset="0"/>
              </a:rPr>
              <a:t> (e.g., K through 2 that feeds an elementary, etc.). </a:t>
            </a:r>
          </a:p>
          <a:p>
            <a:r>
              <a:rPr lang="en-US" sz="3200">
                <a:cs typeface="Arial" panose="020B0604020202020204" pitchFamily="34" charset="0"/>
              </a:rPr>
              <a:t>A feeder school will receive the classification of the school that it feeds.</a:t>
            </a:r>
          </a:p>
        </p:txBody>
      </p:sp>
      <p:sp>
        <p:nvSpPr>
          <p:cNvPr id="4" name="Slide Number Placeholder 3">
            <a:extLst>
              <a:ext uri="{FF2B5EF4-FFF2-40B4-BE49-F238E27FC236}">
                <a16:creationId xmlns:a16="http://schemas.microsoft.com/office/drawing/2014/main" id="{C844128F-C6DF-DB2A-A4FE-99B69BEC1EB1}"/>
              </a:ext>
            </a:extLst>
          </p:cNvPr>
          <p:cNvSpPr>
            <a:spLocks noGrp="1"/>
          </p:cNvSpPr>
          <p:nvPr>
            <p:ph type="sldNum" sz="quarter" idx="12"/>
          </p:nvPr>
        </p:nvSpPr>
        <p:spPr/>
        <p:txBody>
          <a:bodyPr/>
          <a:lstStyle/>
          <a:p>
            <a:fld id="{354287DC-E20F-4BBE-91C2-47EE09564259}" type="slidenum">
              <a:rPr lang="en-US" smtClean="0"/>
              <a:t>27</a:t>
            </a:fld>
            <a:endParaRPr lang="en-US"/>
          </a:p>
        </p:txBody>
      </p:sp>
    </p:spTree>
    <p:extLst>
      <p:ext uri="{BB962C8B-B14F-4D97-AF65-F5344CB8AC3E}">
        <p14:creationId xmlns:p14="http://schemas.microsoft.com/office/powerpoint/2010/main" val="3163305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a:t>QC Day Spreadsheets</a:t>
            </a:r>
          </a:p>
        </p:txBody>
      </p:sp>
      <p:sp>
        <p:nvSpPr>
          <p:cNvPr id="3" name="Slide Number Placeholder 2">
            <a:extLst>
              <a:ext uri="{FF2B5EF4-FFF2-40B4-BE49-F238E27FC236}">
                <a16:creationId xmlns:a16="http://schemas.microsoft.com/office/drawing/2014/main" id="{B6421EF4-EF97-0E2E-339A-23E4C0E6A0EA}"/>
              </a:ext>
            </a:extLst>
          </p:cNvPr>
          <p:cNvSpPr>
            <a:spLocks noGrp="1"/>
          </p:cNvSpPr>
          <p:nvPr>
            <p:ph type="sldNum" sz="quarter" idx="12"/>
          </p:nvPr>
        </p:nvSpPr>
        <p:spPr/>
        <p:txBody>
          <a:bodyPr/>
          <a:lstStyle/>
          <a:p>
            <a:fld id="{01152AFA-7C55-604E-8665-049907417E35}" type="slidenum">
              <a:rPr lang="en-US" smtClean="0"/>
              <a:pPr/>
              <a:t>28</a:t>
            </a:fld>
            <a:endParaRPr lang="en-US"/>
          </a:p>
        </p:txBody>
      </p:sp>
    </p:spTree>
    <p:extLst>
      <p:ext uri="{BB962C8B-B14F-4D97-AF65-F5344CB8AC3E}">
        <p14:creationId xmlns:p14="http://schemas.microsoft.com/office/powerpoint/2010/main" val="632766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B438F-D2BC-83C0-E271-42BAA1F88D82}"/>
              </a:ext>
            </a:extLst>
          </p:cNvPr>
          <p:cNvSpPr>
            <a:spLocks noGrp="1"/>
          </p:cNvSpPr>
          <p:nvPr>
            <p:ph type="title"/>
          </p:nvPr>
        </p:nvSpPr>
        <p:spPr>
          <a:xfrm>
            <a:off x="0" y="1"/>
            <a:ext cx="8108754" cy="689314"/>
          </a:xfrm>
        </p:spPr>
        <p:txBody>
          <a:bodyPr>
            <a:normAutofit fontScale="90000"/>
          </a:bodyPr>
          <a:lstStyle/>
          <a:p>
            <a:pPr algn="ctr"/>
            <a:r>
              <a:rPr lang="en-US"/>
              <a:t>QC Day Spreadsheet Folders</a:t>
            </a:r>
          </a:p>
        </p:txBody>
      </p:sp>
      <p:sp>
        <p:nvSpPr>
          <p:cNvPr id="7" name="Arrow: Striped Right 6">
            <a:extLst>
              <a:ext uri="{FF2B5EF4-FFF2-40B4-BE49-F238E27FC236}">
                <a16:creationId xmlns:a16="http://schemas.microsoft.com/office/drawing/2014/main" id="{F98039E9-ABA1-4DEA-9518-D076E92F93FD}"/>
              </a:ext>
            </a:extLst>
          </p:cNvPr>
          <p:cNvSpPr/>
          <p:nvPr/>
        </p:nvSpPr>
        <p:spPr>
          <a:xfrm>
            <a:off x="176348" y="689315"/>
            <a:ext cx="2390503" cy="2373665"/>
          </a:xfrm>
          <a:prstGeom prst="stripedRightArrow">
            <a:avLst/>
          </a:prstGeom>
          <a:solidFill>
            <a:srgbClr val="E7F1F1"/>
          </a:solidFill>
          <a:ln w="5715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780"/>
                </a:solidFill>
              </a:rPr>
              <a:t>Focus of QC Day Review</a:t>
            </a:r>
          </a:p>
        </p:txBody>
      </p:sp>
      <p:graphicFrame>
        <p:nvGraphicFramePr>
          <p:cNvPr id="5" name="Table 5">
            <a:extLst>
              <a:ext uri="{FF2B5EF4-FFF2-40B4-BE49-F238E27FC236}">
                <a16:creationId xmlns:a16="http://schemas.microsoft.com/office/drawing/2014/main" id="{12917A22-CD3E-E479-3A91-FEB8C551E76E}"/>
              </a:ext>
            </a:extLst>
          </p:cNvPr>
          <p:cNvGraphicFramePr>
            <a:graphicFrameLocks noGrp="1"/>
          </p:cNvGraphicFramePr>
          <p:nvPr>
            <p:ph idx="1"/>
            <p:extLst>
              <p:ext uri="{D42A27DB-BD31-4B8C-83A1-F6EECF244321}">
                <p14:modId xmlns:p14="http://schemas.microsoft.com/office/powerpoint/2010/main" val="2729894459"/>
              </p:ext>
            </p:extLst>
          </p:nvPr>
        </p:nvGraphicFramePr>
        <p:xfrm>
          <a:off x="2651760" y="923449"/>
          <a:ext cx="8660674" cy="2326687"/>
        </p:xfrm>
        <a:graphic>
          <a:graphicData uri="http://schemas.openxmlformats.org/drawingml/2006/table">
            <a:tbl>
              <a:tblPr firstRow="1" bandRow="1">
                <a:tableStyleId>{16D9F66E-5EB9-4882-86FB-DCBF35E3C3E4}</a:tableStyleId>
              </a:tblPr>
              <a:tblGrid>
                <a:gridCol w="4063365">
                  <a:extLst>
                    <a:ext uri="{9D8B030D-6E8A-4147-A177-3AD203B41FA5}">
                      <a16:colId xmlns:a16="http://schemas.microsoft.com/office/drawing/2014/main" val="2683097013"/>
                    </a:ext>
                  </a:extLst>
                </a:gridCol>
                <a:gridCol w="4597309">
                  <a:extLst>
                    <a:ext uri="{9D8B030D-6E8A-4147-A177-3AD203B41FA5}">
                      <a16:colId xmlns:a16="http://schemas.microsoft.com/office/drawing/2014/main" val="2655879922"/>
                    </a:ext>
                  </a:extLst>
                </a:gridCol>
              </a:tblGrid>
              <a:tr h="403778">
                <a:tc>
                  <a:txBody>
                    <a:bodyPr/>
                    <a:lstStyle/>
                    <a:p>
                      <a:pPr algn="ctr"/>
                      <a:r>
                        <a:rPr lang="en-US" b="1"/>
                        <a:t>Folder</a:t>
                      </a:r>
                    </a:p>
                  </a:txBody>
                  <a:tcPr>
                    <a:solidFill>
                      <a:srgbClr val="079DA9"/>
                    </a:solidFill>
                  </a:tcPr>
                </a:tc>
                <a:tc>
                  <a:txBody>
                    <a:bodyPr/>
                    <a:lstStyle/>
                    <a:p>
                      <a:pPr algn="ctr"/>
                      <a:r>
                        <a:rPr lang="en-US" b="1"/>
                        <a:t>Spreadsheets for Validation of Accountability</a:t>
                      </a:r>
                    </a:p>
                  </a:txBody>
                  <a:tcPr>
                    <a:solidFill>
                      <a:srgbClr val="079DA9"/>
                    </a:solidFill>
                  </a:tcPr>
                </a:tc>
                <a:extLst>
                  <a:ext uri="{0D108BD9-81ED-4DB2-BD59-A6C34878D82A}">
                    <a16:rowId xmlns:a16="http://schemas.microsoft.com/office/drawing/2014/main" val="2972927389"/>
                  </a:ext>
                </a:extLst>
              </a:tr>
              <a:tr h="968298">
                <a:tc>
                  <a:txBody>
                    <a:bodyPr/>
                    <a:lstStyle/>
                    <a:p>
                      <a:r>
                        <a:rPr lang="en-US" b="0"/>
                        <a:t>Accountability </a:t>
                      </a:r>
                    </a:p>
                  </a:txBody>
                  <a:tcPr>
                    <a:solidFill>
                      <a:srgbClr val="E7F1F1"/>
                    </a:solidFill>
                  </a:tcPr>
                </a:tc>
                <a:tc>
                  <a:txBody>
                    <a:bodyPr/>
                    <a:lstStyle/>
                    <a:p>
                      <a:r>
                        <a:rPr lang="en-US" b="0"/>
                        <a:t>NAPD Level</a:t>
                      </a:r>
                    </a:p>
                    <a:p>
                      <a:r>
                        <a:rPr lang="en-US" b="0"/>
                        <a:t>QSCS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Summary</a:t>
                      </a:r>
                    </a:p>
                  </a:txBody>
                  <a:tcPr>
                    <a:solidFill>
                      <a:srgbClr val="E7F1F1"/>
                    </a:solidFill>
                  </a:tcPr>
                </a:tc>
                <a:extLst>
                  <a:ext uri="{0D108BD9-81ED-4DB2-BD59-A6C34878D82A}">
                    <a16:rowId xmlns:a16="http://schemas.microsoft.com/office/drawing/2014/main" val="133726881"/>
                  </a:ext>
                </a:extLst>
              </a:tr>
              <a:tr h="954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Student Data</a:t>
                      </a:r>
                    </a:p>
                    <a:p>
                      <a:r>
                        <a:rPr lang="en-US" b="0"/>
                        <a:t>(used to validate summary data)</a:t>
                      </a:r>
                    </a:p>
                  </a:txBody>
                  <a:tcPr>
                    <a:solidFill>
                      <a:schemeClr val="bg1"/>
                    </a:solidFill>
                  </a:tcPr>
                </a:tc>
                <a:tc>
                  <a:txBody>
                    <a:bodyPr/>
                    <a:lstStyle/>
                    <a:p>
                      <a:r>
                        <a:rPr lang="en-US" b="0"/>
                        <a:t>Graduates</a:t>
                      </a:r>
                    </a:p>
                    <a:p>
                      <a:r>
                        <a:rPr lang="en-US" b="0"/>
                        <a:t>Postsecondary Readiness (PSR)</a:t>
                      </a:r>
                    </a:p>
                    <a:p>
                      <a:r>
                        <a:rPr lang="en-US" b="0"/>
                        <a:t>Tests</a:t>
                      </a:r>
                    </a:p>
                  </a:txBody>
                  <a:tcPr>
                    <a:solidFill>
                      <a:schemeClr val="bg1"/>
                    </a:solidFill>
                  </a:tcPr>
                </a:tc>
                <a:extLst>
                  <a:ext uri="{0D108BD9-81ED-4DB2-BD59-A6C34878D82A}">
                    <a16:rowId xmlns:a16="http://schemas.microsoft.com/office/drawing/2014/main" val="920259864"/>
                  </a:ext>
                </a:extLst>
              </a:tr>
            </a:tbl>
          </a:graphicData>
        </a:graphic>
      </p:graphicFrame>
      <p:sp>
        <p:nvSpPr>
          <p:cNvPr id="8" name="Flowchart: Alternate Process 7">
            <a:extLst>
              <a:ext uri="{FF2B5EF4-FFF2-40B4-BE49-F238E27FC236}">
                <a16:creationId xmlns:a16="http://schemas.microsoft.com/office/drawing/2014/main" id="{78B16F41-1FC4-4AE4-AAAC-7E1DFE4F36C2}"/>
              </a:ext>
            </a:extLst>
          </p:cNvPr>
          <p:cNvSpPr/>
          <p:nvPr/>
        </p:nvSpPr>
        <p:spPr>
          <a:xfrm>
            <a:off x="444136" y="3738169"/>
            <a:ext cx="1854926" cy="1672046"/>
          </a:xfrm>
          <a:prstGeom prst="flowChartAlternateProcess">
            <a:avLst/>
          </a:prstGeom>
          <a:solidFill>
            <a:srgbClr val="E7F1F1"/>
          </a:solidFill>
          <a:ln w="28575">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780"/>
                </a:solidFill>
              </a:rPr>
              <a:t>Additional Folders provided for informational purposes</a:t>
            </a:r>
          </a:p>
        </p:txBody>
      </p:sp>
      <p:graphicFrame>
        <p:nvGraphicFramePr>
          <p:cNvPr id="9" name="Table 8">
            <a:extLst>
              <a:ext uri="{FF2B5EF4-FFF2-40B4-BE49-F238E27FC236}">
                <a16:creationId xmlns:a16="http://schemas.microsoft.com/office/drawing/2014/main" id="{4E46E0BE-7931-4C82-9ADF-E87792F5D96E}"/>
              </a:ext>
            </a:extLst>
          </p:cNvPr>
          <p:cNvGraphicFramePr>
            <a:graphicFrameLocks/>
          </p:cNvGraphicFramePr>
          <p:nvPr>
            <p:extLst>
              <p:ext uri="{D42A27DB-BD31-4B8C-83A1-F6EECF244321}">
                <p14:modId xmlns:p14="http://schemas.microsoft.com/office/powerpoint/2010/main" val="833448069"/>
              </p:ext>
            </p:extLst>
          </p:nvPr>
        </p:nvGraphicFramePr>
        <p:xfrm>
          <a:off x="2651760" y="3250136"/>
          <a:ext cx="8660674" cy="2499360"/>
        </p:xfrm>
        <a:graphic>
          <a:graphicData uri="http://schemas.openxmlformats.org/drawingml/2006/table">
            <a:tbl>
              <a:tblPr firstRow="1" bandRow="1">
                <a:tableStyleId>{0505E3EF-67EA-436B-97B2-0124C06EBD24}</a:tableStyleId>
              </a:tblPr>
              <a:tblGrid>
                <a:gridCol w="4069893">
                  <a:extLst>
                    <a:ext uri="{9D8B030D-6E8A-4147-A177-3AD203B41FA5}">
                      <a16:colId xmlns:a16="http://schemas.microsoft.com/office/drawing/2014/main" val="2683097013"/>
                    </a:ext>
                  </a:extLst>
                </a:gridCol>
                <a:gridCol w="4590781">
                  <a:extLst>
                    <a:ext uri="{9D8B030D-6E8A-4147-A177-3AD203B41FA5}">
                      <a16:colId xmlns:a16="http://schemas.microsoft.com/office/drawing/2014/main" val="3923440972"/>
                    </a:ext>
                  </a:extLst>
                </a:gridCol>
              </a:tblGrid>
              <a:tr h="303746">
                <a:tc>
                  <a:txBody>
                    <a:bodyPr/>
                    <a:lstStyle/>
                    <a:p>
                      <a:pPr algn="ctr"/>
                      <a:r>
                        <a:rPr lang="en-US" sz="1600" b="1"/>
                        <a:t>Folder</a:t>
                      </a:r>
                    </a:p>
                  </a:txBody>
                  <a:tcPr/>
                </a:tc>
                <a:tc>
                  <a:txBody>
                    <a:bodyPr/>
                    <a:lstStyle/>
                    <a:p>
                      <a:pPr algn="ctr"/>
                      <a:r>
                        <a:rPr lang="en-US" sz="1600" b="1"/>
                        <a:t>Informational Spreadsheets</a:t>
                      </a:r>
                    </a:p>
                  </a:txBody>
                  <a:tcPr/>
                </a:tc>
                <a:extLst>
                  <a:ext uri="{0D108BD9-81ED-4DB2-BD59-A6C34878D82A}">
                    <a16:rowId xmlns:a16="http://schemas.microsoft.com/office/drawing/2014/main" val="2972927389"/>
                  </a:ext>
                </a:extLst>
              </a:tr>
              <a:tr h="303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Accountability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NAPD Grade</a:t>
                      </a:r>
                    </a:p>
                  </a:txBody>
                  <a:tcPr/>
                </a:tc>
                <a:extLst>
                  <a:ext uri="{0D108BD9-81ED-4DB2-BD59-A6C34878D82A}">
                    <a16:rowId xmlns:a16="http://schemas.microsoft.com/office/drawing/2014/main" val="366746397"/>
                  </a:ext>
                </a:extLst>
              </a:tr>
              <a:tr h="303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Assessed</a:t>
                      </a:r>
                    </a:p>
                  </a:txBody>
                  <a:tcPr/>
                </a:tc>
                <a:tc>
                  <a:txBody>
                    <a:bodyPr/>
                    <a:lstStyle/>
                    <a:p>
                      <a:r>
                        <a:rPr lang="en-US" sz="1600"/>
                        <a:t>NAPD Grade</a:t>
                      </a:r>
                    </a:p>
                    <a:p>
                      <a:r>
                        <a:rPr lang="en-US" sz="1600"/>
                        <a:t>NAPD Level</a:t>
                      </a:r>
                    </a:p>
                  </a:txBody>
                  <a:tcPr/>
                </a:tc>
                <a:extLst>
                  <a:ext uri="{0D108BD9-81ED-4DB2-BD59-A6C34878D82A}">
                    <a16:rowId xmlns:a16="http://schemas.microsoft.com/office/drawing/2014/main" val="3980494912"/>
                  </a:ext>
                </a:extLst>
              </a:tr>
              <a:tr h="303746">
                <a:tc>
                  <a:txBody>
                    <a:bodyPr/>
                    <a:lstStyle/>
                    <a:p>
                      <a:r>
                        <a:rPr lang="en-US" sz="1600" b="0"/>
                        <a:t>Calculator</a:t>
                      </a:r>
                    </a:p>
                  </a:txBody>
                  <a:tcPr/>
                </a:tc>
                <a:tc>
                  <a:txBody>
                    <a:bodyPr/>
                    <a:lstStyle/>
                    <a:p>
                      <a:r>
                        <a:rPr lang="en-US" sz="1600"/>
                        <a:t>Accountability Calculator</a:t>
                      </a:r>
                    </a:p>
                  </a:txBody>
                  <a:tcPr/>
                </a:tc>
                <a:extLst>
                  <a:ext uri="{0D108BD9-81ED-4DB2-BD59-A6C34878D82A}">
                    <a16:rowId xmlns:a16="http://schemas.microsoft.com/office/drawing/2014/main" val="2805729493"/>
                  </a:ext>
                </a:extLst>
              </a:tr>
              <a:tr h="303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English Language Proficiency (EL)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ACCESS for 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EL Attainment</a:t>
                      </a:r>
                    </a:p>
                  </a:txBody>
                  <a:tcPr/>
                </a:tc>
                <a:extLst>
                  <a:ext uri="{0D108BD9-81ED-4DB2-BD59-A6C34878D82A}">
                    <a16:rowId xmlns:a16="http://schemas.microsoft.com/office/drawing/2014/main" val="1976650931"/>
                  </a:ext>
                </a:extLst>
              </a:tr>
              <a:tr h="303746">
                <a:tc>
                  <a:txBody>
                    <a:bodyPr/>
                    <a:lstStyle/>
                    <a:p>
                      <a:r>
                        <a:rPr lang="en-US" sz="1600" b="0"/>
                        <a:t>Graduation 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Graduation Rate</a:t>
                      </a:r>
                    </a:p>
                  </a:txBody>
                  <a:tcPr/>
                </a:tc>
                <a:extLst>
                  <a:ext uri="{0D108BD9-81ED-4DB2-BD59-A6C34878D82A}">
                    <a16:rowId xmlns:a16="http://schemas.microsoft.com/office/drawing/2014/main" val="3936993321"/>
                  </a:ext>
                </a:extLst>
              </a:tr>
            </a:tbl>
          </a:graphicData>
        </a:graphic>
      </p:graphicFrame>
    </p:spTree>
    <p:extLst>
      <p:ext uri="{BB962C8B-B14F-4D97-AF65-F5344CB8AC3E}">
        <p14:creationId xmlns:p14="http://schemas.microsoft.com/office/powerpoint/2010/main" val="370835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1850" y="3331029"/>
            <a:ext cx="10515600" cy="1231446"/>
          </a:xfrm>
        </p:spPr>
        <p:txBody>
          <a:bodyPr>
            <a:normAutofit fontScale="90000"/>
          </a:bodyPr>
          <a:lstStyle/>
          <a:p>
            <a:br>
              <a:rPr lang="en-US" altLang="en-US"/>
            </a:br>
            <a:r>
              <a:rPr lang="en-US" altLang="en-US"/>
              <a:t>Quality Control Day Overview</a:t>
            </a:r>
          </a:p>
        </p:txBody>
      </p:sp>
      <p:sp>
        <p:nvSpPr>
          <p:cNvPr id="2" name="Slide Number Placeholder 1">
            <a:extLst>
              <a:ext uri="{FF2B5EF4-FFF2-40B4-BE49-F238E27FC236}">
                <a16:creationId xmlns:a16="http://schemas.microsoft.com/office/drawing/2014/main" id="{7DD1E9AC-E4DB-A3C4-DE7A-EE20DCAA91BA}"/>
              </a:ext>
            </a:extLst>
          </p:cNvPr>
          <p:cNvSpPr>
            <a:spLocks noGrp="1"/>
          </p:cNvSpPr>
          <p:nvPr>
            <p:ph type="sldNum" sz="quarter" idx="12"/>
          </p:nvPr>
        </p:nvSpPr>
        <p:spPr/>
        <p:txBody>
          <a:bodyPr/>
          <a:lstStyle/>
          <a:p>
            <a:fld id="{01152AFA-7C55-604E-8665-049907417E35}" type="slidenum">
              <a:rPr lang="en-US" smtClean="0"/>
              <a:pPr/>
              <a:t>3</a:t>
            </a:fld>
            <a:endParaRPr lang="en-US"/>
          </a:p>
        </p:txBody>
      </p:sp>
    </p:spTree>
    <p:extLst>
      <p:ext uri="{BB962C8B-B14F-4D97-AF65-F5344CB8AC3E}">
        <p14:creationId xmlns:p14="http://schemas.microsoft.com/office/powerpoint/2010/main" val="3529112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B5916AF-4846-4C0E-9DDA-30D1CC66E967}"/>
              </a:ext>
            </a:extLst>
          </p:cNvPr>
          <p:cNvSpPr>
            <a:spLocks noGrp="1"/>
          </p:cNvSpPr>
          <p:nvPr>
            <p:ph type="title"/>
          </p:nvPr>
        </p:nvSpPr>
        <p:spPr>
          <a:xfrm>
            <a:off x="989882" y="291592"/>
            <a:ext cx="4587958" cy="613440"/>
          </a:xfrm>
          <a:prstGeom prst="rect">
            <a:avLst/>
          </a:prstGeom>
        </p:spPr>
        <p:txBody>
          <a:bodyPr>
            <a:normAutofit fontScale="90000"/>
          </a:bodyPr>
          <a:lstStyle/>
          <a:p>
            <a:r>
              <a:rPr lang="en-US" b="1">
                <a:solidFill>
                  <a:schemeClr val="accent6">
                    <a:lumMod val="75000"/>
                  </a:schemeClr>
                </a:solidFill>
              </a:rPr>
              <a:t>Accountability</a:t>
            </a:r>
            <a:r>
              <a:rPr lang="en-US" b="1">
                <a:solidFill>
                  <a:schemeClr val="accent6">
                    <a:lumMod val="75000"/>
                  </a:schemeClr>
                </a:solidFill>
                <a:highlight>
                  <a:srgbClr val="FFFF00"/>
                </a:highlight>
              </a:rPr>
              <a:t> </a:t>
            </a:r>
            <a:br>
              <a:rPr lang="en-US" b="1">
                <a:solidFill>
                  <a:schemeClr val="accent6">
                    <a:lumMod val="75000"/>
                  </a:schemeClr>
                </a:solidFill>
              </a:rPr>
            </a:br>
            <a:endParaRPr lang="en-US" sz="2000" b="1">
              <a:solidFill>
                <a:schemeClr val="accent6">
                  <a:lumMod val="75000"/>
                </a:schemeClr>
              </a:solidFill>
            </a:endParaRPr>
          </a:p>
        </p:txBody>
      </p:sp>
      <p:sp>
        <p:nvSpPr>
          <p:cNvPr id="9" name="TextBox 8">
            <a:extLst>
              <a:ext uri="{FF2B5EF4-FFF2-40B4-BE49-F238E27FC236}">
                <a16:creationId xmlns:a16="http://schemas.microsoft.com/office/drawing/2014/main" id="{9CEE8B3A-53F9-4D01-AFD3-96D616D40A79}"/>
              </a:ext>
            </a:extLst>
          </p:cNvPr>
          <p:cNvSpPr txBox="1"/>
          <p:nvPr/>
        </p:nvSpPr>
        <p:spPr>
          <a:xfrm>
            <a:off x="1338092" y="760590"/>
            <a:ext cx="3935452" cy="584775"/>
          </a:xfrm>
          <a:prstGeom prst="rect">
            <a:avLst/>
          </a:prstGeom>
          <a:noFill/>
        </p:spPr>
        <p:txBody>
          <a:bodyPr wrap="square" rtlCol="0">
            <a:spAutoFit/>
          </a:bodyPr>
          <a:lstStyle/>
          <a:p>
            <a:r>
              <a:rPr lang="en-US" sz="3200" b="1">
                <a:solidFill>
                  <a:schemeClr val="accent6">
                    <a:lumMod val="75000"/>
                  </a:schemeClr>
                </a:solidFill>
              </a:rPr>
              <a:t>Summary</a:t>
            </a:r>
            <a:endParaRPr lang="en-US" sz="3200"/>
          </a:p>
        </p:txBody>
      </p:sp>
      <p:sp>
        <p:nvSpPr>
          <p:cNvPr id="11" name="TextBox 10">
            <a:extLst>
              <a:ext uri="{FF2B5EF4-FFF2-40B4-BE49-F238E27FC236}">
                <a16:creationId xmlns:a16="http://schemas.microsoft.com/office/drawing/2014/main" id="{23DCF3CF-F632-44D5-B78C-F6669D8C6AAF}"/>
              </a:ext>
            </a:extLst>
          </p:cNvPr>
          <p:cNvSpPr txBox="1"/>
          <p:nvPr/>
        </p:nvSpPr>
        <p:spPr>
          <a:xfrm>
            <a:off x="1744337" y="1394286"/>
            <a:ext cx="4898571" cy="523220"/>
          </a:xfrm>
          <a:prstGeom prst="rect">
            <a:avLst/>
          </a:prstGeom>
          <a:noFill/>
        </p:spPr>
        <p:txBody>
          <a:bodyPr wrap="square" rtlCol="0">
            <a:spAutoFit/>
          </a:bodyPr>
          <a:lstStyle/>
          <a:p>
            <a:r>
              <a:rPr lang="en-US" sz="2800" b="1">
                <a:solidFill>
                  <a:schemeClr val="accent6">
                    <a:lumMod val="75000"/>
                  </a:schemeClr>
                </a:solidFill>
              </a:rPr>
              <a:t>Accountability Summary</a:t>
            </a:r>
            <a:endParaRPr lang="en-US" sz="2800"/>
          </a:p>
        </p:txBody>
      </p:sp>
      <p:sp>
        <p:nvSpPr>
          <p:cNvPr id="5" name="Rectangle 4" descr="The arrow w">
            <a:extLst>
              <a:ext uri="{FF2B5EF4-FFF2-40B4-BE49-F238E27FC236}">
                <a16:creationId xmlns:a16="http://schemas.microsoft.com/office/drawing/2014/main" id="{4FD7CE1D-4813-4520-A65B-19BEB8EF9104}"/>
              </a:ext>
            </a:extLst>
          </p:cNvPr>
          <p:cNvSpPr/>
          <p:nvPr/>
        </p:nvSpPr>
        <p:spPr>
          <a:xfrm>
            <a:off x="672410" y="1966427"/>
            <a:ext cx="11482124" cy="4524315"/>
          </a:xfrm>
          <a:prstGeom prst="rect">
            <a:avLst/>
          </a:prstGeom>
        </p:spPr>
        <p:txBody>
          <a:bodyPr wrap="square" lIns="91440" tIns="45720" rIns="91440" bIns="45720" anchor="t">
            <a:spAutoFit/>
          </a:bodyPr>
          <a:lstStyle/>
          <a:p>
            <a:r>
              <a:rPr lang="en-US" altLang="en-US" sz="2400" i="1">
                <a:solidFill>
                  <a:schemeClr val="bg2">
                    <a:lumMod val="25000"/>
                  </a:schemeClr>
                </a:solidFill>
              </a:rPr>
              <a:t>This Workbook includes aggregate summary data in eight worksheets (tabs): </a:t>
            </a:r>
          </a:p>
          <a:p>
            <a:pPr marL="342900" indent="-342900">
              <a:buFont typeface="Arial" panose="020B0604020202020204" pitchFamily="34" charset="0"/>
              <a:buChar char="•"/>
            </a:pPr>
            <a:r>
              <a:rPr lang="en-US" altLang="en-US" sz="2400" i="1">
                <a:solidFill>
                  <a:schemeClr val="bg2">
                    <a:lumMod val="25000"/>
                  </a:schemeClr>
                </a:solidFill>
              </a:rPr>
              <a:t>Profile</a:t>
            </a:r>
          </a:p>
          <a:p>
            <a:pPr marL="342900" indent="-342900">
              <a:buFont typeface="Arial" panose="020B0604020202020204" pitchFamily="34" charset="0"/>
              <a:buChar char="•"/>
            </a:pPr>
            <a:r>
              <a:rPr lang="en-US" altLang="en-US" sz="2400" i="1">
                <a:solidFill>
                  <a:schemeClr val="bg2">
                    <a:lumMod val="25000"/>
                  </a:schemeClr>
                </a:solidFill>
              </a:rPr>
              <a:t>TSI Groups</a:t>
            </a:r>
          </a:p>
          <a:p>
            <a:pPr marL="342900" indent="-342900">
              <a:buFont typeface="Arial" panose="020B0604020202020204" pitchFamily="34" charset="0"/>
              <a:buChar char="•"/>
            </a:pPr>
            <a:r>
              <a:rPr lang="en-US" altLang="en-US" sz="2400" i="1">
                <a:solidFill>
                  <a:schemeClr val="bg2">
                    <a:lumMod val="25000"/>
                  </a:schemeClr>
                </a:solidFill>
              </a:rPr>
              <a:t>Scores and Labels for each state indicator</a:t>
            </a:r>
          </a:p>
          <a:p>
            <a:pPr marL="800100" lvl="1" indent="-342900">
              <a:buFont typeface="Arial" panose="020B0604020202020204" pitchFamily="34" charset="0"/>
              <a:buChar char="•"/>
            </a:pPr>
            <a:r>
              <a:rPr lang="en-US" altLang="en-US" sz="2400" i="1">
                <a:solidFill>
                  <a:schemeClr val="bg2">
                    <a:lumMod val="25000"/>
                  </a:schemeClr>
                </a:solidFill>
              </a:rPr>
              <a:t>State Assessment Results in Reading and Mathematics (RDMA)</a:t>
            </a:r>
          </a:p>
          <a:p>
            <a:pPr marL="800100" lvl="1" indent="-342900">
              <a:buFont typeface="Arial" panose="020B0604020202020204" pitchFamily="34" charset="0"/>
              <a:buChar char="•"/>
            </a:pPr>
            <a:r>
              <a:rPr lang="en-US" altLang="en-US" sz="2400" i="1">
                <a:solidFill>
                  <a:schemeClr val="bg2">
                    <a:lumMod val="25000"/>
                  </a:schemeClr>
                </a:solidFill>
              </a:rPr>
              <a:t>State Assessment Results in Science, Social Studies and Writing (SCSSWR)</a:t>
            </a:r>
          </a:p>
          <a:p>
            <a:pPr marL="800100" lvl="1" indent="-342900">
              <a:buFont typeface="Arial" panose="020B0604020202020204" pitchFamily="34" charset="0"/>
              <a:buChar char="•"/>
            </a:pPr>
            <a:r>
              <a:rPr lang="en-US" altLang="en-US" sz="2400" i="1">
                <a:solidFill>
                  <a:schemeClr val="bg2">
                    <a:lumMod val="25000"/>
                  </a:schemeClr>
                </a:solidFill>
              </a:rPr>
              <a:t>English Learner Progress (ELP)</a:t>
            </a:r>
          </a:p>
          <a:p>
            <a:pPr marL="800100" lvl="1" indent="-342900">
              <a:buFont typeface="Arial" panose="020B0604020202020204" pitchFamily="34" charset="0"/>
              <a:buChar char="•"/>
            </a:pPr>
            <a:r>
              <a:rPr lang="en-US" altLang="en-US" sz="2400" i="1">
                <a:solidFill>
                  <a:schemeClr val="bg2">
                    <a:lumMod val="25000"/>
                  </a:schemeClr>
                </a:solidFill>
              </a:rPr>
              <a:t>Quality of School Climate and Safety (QSCS)</a:t>
            </a:r>
          </a:p>
          <a:p>
            <a:pPr marL="800100" lvl="1" indent="-342900">
              <a:buFont typeface="Arial" panose="020B0604020202020204" pitchFamily="34" charset="0"/>
              <a:buChar char="•"/>
            </a:pPr>
            <a:r>
              <a:rPr lang="en-US" altLang="en-US" sz="2400" i="1">
                <a:solidFill>
                  <a:schemeClr val="bg2">
                    <a:lumMod val="25000"/>
                  </a:schemeClr>
                </a:solidFill>
              </a:rPr>
              <a:t>Postsecondary Readiness (PSR)</a:t>
            </a:r>
          </a:p>
          <a:p>
            <a:pPr marL="800100" lvl="1" indent="-342900">
              <a:buFont typeface="Arial" panose="020B0604020202020204" pitchFamily="34" charset="0"/>
              <a:buChar char="•"/>
            </a:pPr>
            <a:r>
              <a:rPr lang="en-US" altLang="en-US" sz="2400" i="1">
                <a:solidFill>
                  <a:schemeClr val="bg2">
                    <a:lumMod val="25000"/>
                  </a:schemeClr>
                </a:solidFill>
              </a:rPr>
              <a:t>Graduation </a:t>
            </a:r>
            <a:endParaRPr lang="en-US" sz="2400">
              <a:solidFill>
                <a:schemeClr val="bg2">
                  <a:lumMod val="25000"/>
                </a:schemeClr>
              </a:solidFill>
            </a:endParaRPr>
          </a:p>
          <a:p>
            <a:r>
              <a:rPr lang="en-US" altLang="en-US" sz="2400" i="1">
                <a:solidFill>
                  <a:srgbClr val="FF0000"/>
                </a:solidFill>
              </a:rPr>
              <a:t>.</a:t>
            </a:r>
            <a:br>
              <a:rPr lang="en-US" sz="2400" u="sng"/>
            </a:br>
            <a:endParaRPr lang="en-US" sz="2400" u="sng"/>
          </a:p>
        </p:txBody>
      </p:sp>
      <p:pic>
        <p:nvPicPr>
          <p:cNvPr id="7" name="Picture 6">
            <a:extLst>
              <a:ext uri="{FF2B5EF4-FFF2-40B4-BE49-F238E27FC236}">
                <a16:creationId xmlns:a16="http://schemas.microsoft.com/office/drawing/2014/main" id="{3A683FA5-DFAB-4161-92F6-44B05663DF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38" y="189935"/>
            <a:ext cx="634944" cy="702173"/>
          </a:xfrm>
          <a:prstGeom prst="rect">
            <a:avLst/>
          </a:prstGeom>
        </p:spPr>
      </p:pic>
      <p:pic>
        <p:nvPicPr>
          <p:cNvPr id="8" name="Picture 7">
            <a:extLst>
              <a:ext uri="{FF2B5EF4-FFF2-40B4-BE49-F238E27FC236}">
                <a16:creationId xmlns:a16="http://schemas.microsoft.com/office/drawing/2014/main" id="{4939669C-5FCE-456E-A979-FBB1524155F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64" y="769235"/>
            <a:ext cx="634944" cy="702173"/>
          </a:xfrm>
          <a:prstGeom prst="rect">
            <a:avLst/>
          </a:prstGeom>
        </p:spPr>
      </p:pic>
      <p:pic>
        <p:nvPicPr>
          <p:cNvPr id="10" name="Picture 9">
            <a:extLst>
              <a:ext uri="{FF2B5EF4-FFF2-40B4-BE49-F238E27FC236}">
                <a16:creationId xmlns:a16="http://schemas.microsoft.com/office/drawing/2014/main" id="{6C672CCE-67B9-42DA-9791-93AFF9A3F58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74678" y="1480053"/>
            <a:ext cx="569659" cy="401311"/>
          </a:xfrm>
          <a:prstGeom prst="rect">
            <a:avLst/>
          </a:prstGeom>
        </p:spPr>
      </p:pic>
    </p:spTree>
    <p:extLst>
      <p:ext uri="{BB962C8B-B14F-4D97-AF65-F5344CB8AC3E}">
        <p14:creationId xmlns:p14="http://schemas.microsoft.com/office/powerpoint/2010/main" val="3312239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7B5A8A-04B2-4601-B0F0-BF85B2FDD87E}"/>
              </a:ext>
            </a:extLst>
          </p:cNvPr>
          <p:cNvSpPr>
            <a:spLocks noGrp="1"/>
          </p:cNvSpPr>
          <p:nvPr>
            <p:ph type="title"/>
          </p:nvPr>
        </p:nvSpPr>
        <p:spPr>
          <a:xfrm>
            <a:off x="776470" y="246201"/>
            <a:ext cx="7884929" cy="582712"/>
          </a:xfrm>
          <a:prstGeom prst="rect">
            <a:avLst/>
          </a:prstGeom>
        </p:spPr>
        <p:txBody>
          <a:bodyPr>
            <a:normAutofit fontScale="90000"/>
          </a:bodyPr>
          <a:lstStyle/>
          <a:p>
            <a:r>
              <a:rPr lang="en-US" sz="4000" b="1">
                <a:solidFill>
                  <a:schemeClr val="accent6">
                    <a:lumMod val="75000"/>
                  </a:schemeClr>
                </a:solidFill>
              </a:rPr>
              <a:t>Accountability Summary </a:t>
            </a:r>
            <a:r>
              <a:rPr lang="en-US" sz="4000" b="1">
                <a:solidFill>
                  <a:schemeClr val="bg1"/>
                </a:solidFill>
              </a:rPr>
              <a:t>Profile</a:t>
            </a:r>
            <a:r>
              <a:rPr lang="en-US" sz="4000" b="1" baseline="0">
                <a:solidFill>
                  <a:schemeClr val="bg1"/>
                </a:solidFill>
              </a:rPr>
              <a:t> Tab</a:t>
            </a:r>
            <a:br>
              <a:rPr lang="en-US" b="1">
                <a:solidFill>
                  <a:schemeClr val="accent6">
                    <a:lumMod val="75000"/>
                  </a:schemeClr>
                </a:solidFill>
              </a:rPr>
            </a:br>
            <a:endParaRPr lang="en-US" sz="2000" b="1">
              <a:solidFill>
                <a:schemeClr val="accent6">
                  <a:lumMod val="75000"/>
                </a:schemeClr>
              </a:solidFill>
            </a:endParaRPr>
          </a:p>
        </p:txBody>
      </p:sp>
      <p:sp>
        <p:nvSpPr>
          <p:cNvPr id="30" name="TextBox 29">
            <a:extLst>
              <a:ext uri="{FF2B5EF4-FFF2-40B4-BE49-F238E27FC236}">
                <a16:creationId xmlns:a16="http://schemas.microsoft.com/office/drawing/2014/main" id="{7215C5CE-BB7A-489E-B259-F228C88DF0EB}"/>
              </a:ext>
            </a:extLst>
          </p:cNvPr>
          <p:cNvSpPr txBox="1"/>
          <p:nvPr/>
        </p:nvSpPr>
        <p:spPr>
          <a:xfrm>
            <a:off x="1396732" y="656585"/>
            <a:ext cx="3827418"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Profile Tab</a:t>
            </a:r>
            <a:endParaRPr lang="en-US" sz="2800" b="1">
              <a:solidFill>
                <a:schemeClr val="accent6">
                  <a:lumMod val="75000"/>
                </a:schemeClr>
              </a:solidFill>
            </a:endParaRPr>
          </a:p>
        </p:txBody>
      </p:sp>
      <p:sp>
        <p:nvSpPr>
          <p:cNvPr id="7" name="Rectangle 6" descr="The arrow w">
            <a:extLst>
              <a:ext uri="{FF2B5EF4-FFF2-40B4-BE49-F238E27FC236}">
                <a16:creationId xmlns:a16="http://schemas.microsoft.com/office/drawing/2014/main" id="{40054F31-2C9C-4768-88E0-D8D2B3EE5EDE}"/>
              </a:ext>
            </a:extLst>
          </p:cNvPr>
          <p:cNvSpPr/>
          <p:nvPr/>
        </p:nvSpPr>
        <p:spPr>
          <a:xfrm>
            <a:off x="338172" y="1344785"/>
            <a:ext cx="11482124" cy="400110"/>
          </a:xfrm>
          <a:prstGeom prst="rect">
            <a:avLst/>
          </a:prstGeom>
        </p:spPr>
        <p:txBody>
          <a:bodyPr wrap="square">
            <a:spAutoFit/>
          </a:bodyPr>
          <a:lstStyle/>
          <a:p>
            <a:r>
              <a:rPr lang="en-US" altLang="en-US" sz="2000" i="1">
                <a:solidFill>
                  <a:schemeClr val="bg2">
                    <a:lumMod val="25000"/>
                  </a:schemeClr>
                </a:solidFill>
              </a:rPr>
              <a:t>This worksheet tab includes the Overall Accountability Score, Overall Rating,  and Indicator Scores.</a:t>
            </a:r>
            <a:endParaRPr lang="en-US" sz="2000">
              <a:solidFill>
                <a:schemeClr val="bg2">
                  <a:lumMod val="25000"/>
                </a:schemeClr>
              </a:solidFill>
            </a:endParaRPr>
          </a:p>
        </p:txBody>
      </p:sp>
      <p:pic>
        <p:nvPicPr>
          <p:cNvPr id="3" name="Picture 2" descr="A screenshot of the Accountability Summary Spreadsheet under the profile tab worksheet indicating to look at Column H titled Overall score and Column I titled Overall Rating">
            <a:extLst>
              <a:ext uri="{FF2B5EF4-FFF2-40B4-BE49-F238E27FC236}">
                <a16:creationId xmlns:a16="http://schemas.microsoft.com/office/drawing/2014/main" id="{B85DCDD8-6798-4264-EB16-608A8963AA18}"/>
              </a:ext>
            </a:extLst>
          </p:cNvPr>
          <p:cNvPicPr>
            <a:picLocks noChangeAspect="1"/>
          </p:cNvPicPr>
          <p:nvPr/>
        </p:nvPicPr>
        <p:blipFill>
          <a:blip r:embed="rId3"/>
          <a:stretch>
            <a:fillRect/>
          </a:stretch>
        </p:blipFill>
        <p:spPr>
          <a:xfrm>
            <a:off x="67378" y="2069416"/>
            <a:ext cx="11983452" cy="1435784"/>
          </a:xfrm>
          <a:prstGeom prst="rect">
            <a:avLst/>
          </a:prstGeom>
        </p:spPr>
      </p:pic>
      <p:sp>
        <p:nvSpPr>
          <p:cNvPr id="8" name="Arrow: Down 7" descr="A arrow indicating to look at Column H Overall Score">
            <a:extLst>
              <a:ext uri="{FF2B5EF4-FFF2-40B4-BE49-F238E27FC236}">
                <a16:creationId xmlns:a16="http://schemas.microsoft.com/office/drawing/2014/main" id="{45709113-017F-4F40-09D8-C479AC047967}"/>
              </a:ext>
            </a:extLst>
          </p:cNvPr>
          <p:cNvSpPr/>
          <p:nvPr/>
        </p:nvSpPr>
        <p:spPr>
          <a:xfrm>
            <a:off x="6910796" y="1752478"/>
            <a:ext cx="343988" cy="919910"/>
          </a:xfrm>
          <a:prstGeom prst="downArrow">
            <a:avLst/>
          </a:prstGeom>
          <a:solidFill>
            <a:srgbClr val="0077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A arrow indicating to look at Column I Overall Rating">
            <a:extLst>
              <a:ext uri="{FF2B5EF4-FFF2-40B4-BE49-F238E27FC236}">
                <a16:creationId xmlns:a16="http://schemas.microsoft.com/office/drawing/2014/main" id="{AD03F683-4417-7B95-E69B-837403325672}"/>
              </a:ext>
            </a:extLst>
          </p:cNvPr>
          <p:cNvSpPr/>
          <p:nvPr/>
        </p:nvSpPr>
        <p:spPr>
          <a:xfrm>
            <a:off x="7639595" y="1752478"/>
            <a:ext cx="343988" cy="919910"/>
          </a:xfrm>
          <a:prstGeom prst="downArrow">
            <a:avLst/>
          </a:prstGeom>
          <a:solidFill>
            <a:srgbClr val="0077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the Spreadsheet Accountability Summary looking at the Profile Tab worksheet wanting viewers to look at the subheading on columns M through R under indicator scores. ">
            <a:extLst>
              <a:ext uri="{FF2B5EF4-FFF2-40B4-BE49-F238E27FC236}">
                <a16:creationId xmlns:a16="http://schemas.microsoft.com/office/drawing/2014/main" id="{28F78C33-0351-C39D-8439-89FD9F0705AC}"/>
              </a:ext>
            </a:extLst>
          </p:cNvPr>
          <p:cNvPicPr>
            <a:picLocks noChangeAspect="1"/>
          </p:cNvPicPr>
          <p:nvPr/>
        </p:nvPicPr>
        <p:blipFill>
          <a:blip r:embed="rId4"/>
          <a:stretch>
            <a:fillRect/>
          </a:stretch>
        </p:blipFill>
        <p:spPr>
          <a:xfrm>
            <a:off x="338172" y="3946004"/>
            <a:ext cx="10506075" cy="1066800"/>
          </a:xfrm>
          <a:prstGeom prst="rect">
            <a:avLst/>
          </a:prstGeom>
        </p:spPr>
      </p:pic>
      <p:sp>
        <p:nvSpPr>
          <p:cNvPr id="2" name="Arrow: Down 1" descr="An arrow indicating to look at columns M through R under Indicator Scores. ">
            <a:extLst>
              <a:ext uri="{FF2B5EF4-FFF2-40B4-BE49-F238E27FC236}">
                <a16:creationId xmlns:a16="http://schemas.microsoft.com/office/drawing/2014/main" id="{C9ED148A-442B-33BD-5A90-DA83F8F53EFE}"/>
              </a:ext>
            </a:extLst>
          </p:cNvPr>
          <p:cNvSpPr/>
          <p:nvPr/>
        </p:nvSpPr>
        <p:spPr>
          <a:xfrm>
            <a:off x="5052156" y="3429000"/>
            <a:ext cx="343988" cy="919910"/>
          </a:xfrm>
          <a:prstGeom prst="downArrow">
            <a:avLst/>
          </a:prstGeom>
          <a:solidFill>
            <a:srgbClr val="0077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BF9F9A9-AA2D-44E2-A995-028C3CC6EA4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28457" y="207273"/>
            <a:ext cx="569659" cy="478623"/>
          </a:xfrm>
          <a:prstGeom prst="rect">
            <a:avLst/>
          </a:prstGeom>
        </p:spPr>
      </p:pic>
      <p:pic>
        <p:nvPicPr>
          <p:cNvPr id="35" name="Picture 34">
            <a:extLst>
              <a:ext uri="{FF2B5EF4-FFF2-40B4-BE49-F238E27FC236}">
                <a16:creationId xmlns:a16="http://schemas.microsoft.com/office/drawing/2014/main" id="{29C188EC-E7DD-4833-AB93-D06FE0B3732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25869" y="637375"/>
            <a:ext cx="620261" cy="620261"/>
          </a:xfrm>
          <a:prstGeom prst="rect">
            <a:avLst/>
          </a:prstGeom>
        </p:spPr>
      </p:pic>
    </p:spTree>
    <p:extLst>
      <p:ext uri="{BB962C8B-B14F-4D97-AF65-F5344CB8AC3E}">
        <p14:creationId xmlns:p14="http://schemas.microsoft.com/office/powerpoint/2010/main" val="3673510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8F10CC2-A8CC-4A14-B730-A52142EC3766}"/>
              </a:ext>
            </a:extLst>
          </p:cNvPr>
          <p:cNvSpPr>
            <a:spLocks noGrp="1"/>
          </p:cNvSpPr>
          <p:nvPr>
            <p:ph type="title"/>
          </p:nvPr>
        </p:nvSpPr>
        <p:spPr>
          <a:xfrm>
            <a:off x="837506" y="164666"/>
            <a:ext cx="8954193" cy="532428"/>
          </a:xfrm>
          <a:prstGeom prst="rect">
            <a:avLst/>
          </a:prstGeom>
        </p:spPr>
        <p:txBody>
          <a:bodyPr>
            <a:normAutofit fontScale="90000"/>
          </a:bodyPr>
          <a:lstStyle/>
          <a:p>
            <a:r>
              <a:rPr lang="en-US" sz="4000" b="1">
                <a:solidFill>
                  <a:schemeClr val="accent6">
                    <a:lumMod val="75000"/>
                  </a:schemeClr>
                </a:solidFill>
              </a:rPr>
              <a:t>Accountability Summary </a:t>
            </a:r>
            <a:r>
              <a:rPr lang="en-US" sz="4000" b="1">
                <a:solidFill>
                  <a:schemeClr val="bg1"/>
                </a:solidFill>
              </a:rPr>
              <a:t>TSI Groups Tab</a:t>
            </a:r>
            <a:endParaRPr lang="en-US" sz="4000" b="1">
              <a:solidFill>
                <a:schemeClr val="bg1"/>
              </a:solidFill>
              <a:highlight>
                <a:srgbClr val="00FFFF"/>
              </a:highlight>
            </a:endParaRPr>
          </a:p>
        </p:txBody>
      </p:sp>
      <p:sp>
        <p:nvSpPr>
          <p:cNvPr id="17" name="TextBox 16">
            <a:extLst>
              <a:ext uri="{FF2B5EF4-FFF2-40B4-BE49-F238E27FC236}">
                <a16:creationId xmlns:a16="http://schemas.microsoft.com/office/drawing/2014/main" id="{32B1B9DB-8284-4475-A3D3-97996C53964B}"/>
              </a:ext>
            </a:extLst>
          </p:cNvPr>
          <p:cNvSpPr txBox="1"/>
          <p:nvPr/>
        </p:nvSpPr>
        <p:spPr>
          <a:xfrm>
            <a:off x="1128999" y="675009"/>
            <a:ext cx="4153092" cy="523220"/>
          </a:xfrm>
          <a:prstGeom prst="rect">
            <a:avLst/>
          </a:prstGeom>
          <a:noFill/>
        </p:spPr>
        <p:txBody>
          <a:bodyPr wrap="square" rtlCol="0">
            <a:spAutoFit/>
          </a:bodyPr>
          <a:lstStyle/>
          <a:p>
            <a:r>
              <a:rPr lang="en-US" sz="2800" b="1" i="1">
                <a:solidFill>
                  <a:schemeClr val="accent6">
                    <a:lumMod val="75000"/>
                  </a:schemeClr>
                </a:solidFill>
              </a:rPr>
              <a:t>TSI Groups Tab</a:t>
            </a:r>
            <a:endParaRPr lang="en-US" sz="2800"/>
          </a:p>
        </p:txBody>
      </p:sp>
      <p:sp>
        <p:nvSpPr>
          <p:cNvPr id="7" name="Rectangle 6" descr="The arrow w">
            <a:extLst>
              <a:ext uri="{FF2B5EF4-FFF2-40B4-BE49-F238E27FC236}">
                <a16:creationId xmlns:a16="http://schemas.microsoft.com/office/drawing/2014/main" id="{6584F91D-DE3A-40BE-936C-59F2F30E8939}"/>
              </a:ext>
            </a:extLst>
          </p:cNvPr>
          <p:cNvSpPr/>
          <p:nvPr/>
        </p:nvSpPr>
        <p:spPr>
          <a:xfrm>
            <a:off x="344763" y="1312225"/>
            <a:ext cx="11294787" cy="707886"/>
          </a:xfrm>
          <a:prstGeom prst="rect">
            <a:avLst/>
          </a:prstGeom>
        </p:spPr>
        <p:txBody>
          <a:bodyPr wrap="square">
            <a:spAutoFit/>
          </a:bodyPr>
          <a:lstStyle/>
          <a:p>
            <a:r>
              <a:rPr lang="en-US" altLang="en-US" sz="2000" i="1"/>
              <a:t>This </a:t>
            </a:r>
            <a:r>
              <a:rPr lang="en-US" altLang="en-US" sz="2000" i="1">
                <a:solidFill>
                  <a:schemeClr val="bg2">
                    <a:lumMod val="25000"/>
                  </a:schemeClr>
                </a:solidFill>
              </a:rPr>
              <a:t>worksheet tab </a:t>
            </a:r>
            <a:r>
              <a:rPr lang="en-US" altLang="en-US" sz="2000" i="1"/>
              <a:t>provides information on any student demographic group identified for the federal classification of TSI for each indicator. The data includes year identified, Minimum N and Overall Score</a:t>
            </a:r>
            <a:endParaRPr lang="en-US" sz="2400" u="sng"/>
          </a:p>
        </p:txBody>
      </p:sp>
      <p:pic>
        <p:nvPicPr>
          <p:cNvPr id="3" name="Picture 2" descr="A screenshot of the Accountability Summary Spreadsheet under the TSI Groups Spreadsheet with indication to look at Columns E through G for Demographic Group, Federal Classification and Data Year Identified. Also indicating to separately look at Columns H, I and J titled Minimum N, Overall Score. with Identified Year and Current Year underneath. ">
            <a:extLst>
              <a:ext uri="{FF2B5EF4-FFF2-40B4-BE49-F238E27FC236}">
                <a16:creationId xmlns:a16="http://schemas.microsoft.com/office/drawing/2014/main" id="{1D2E4DF5-DCE6-8667-2250-ECA0AA6641D7}"/>
              </a:ext>
            </a:extLst>
          </p:cNvPr>
          <p:cNvPicPr>
            <a:picLocks noChangeAspect="1"/>
          </p:cNvPicPr>
          <p:nvPr/>
        </p:nvPicPr>
        <p:blipFill>
          <a:blip r:embed="rId3"/>
          <a:stretch>
            <a:fillRect/>
          </a:stretch>
        </p:blipFill>
        <p:spPr>
          <a:xfrm>
            <a:off x="344761" y="2271086"/>
            <a:ext cx="11172825" cy="1161544"/>
          </a:xfrm>
          <a:prstGeom prst="rect">
            <a:avLst/>
          </a:prstGeom>
        </p:spPr>
      </p:pic>
      <p:sp>
        <p:nvSpPr>
          <p:cNvPr id="4" name="Rectangle: Rounded Corners 3" descr="A highlighted square with indication to look at Columns E through G for Demographic Group, Federal Classification and Data Year Identified.">
            <a:extLst>
              <a:ext uri="{FF2B5EF4-FFF2-40B4-BE49-F238E27FC236}">
                <a16:creationId xmlns:a16="http://schemas.microsoft.com/office/drawing/2014/main" id="{AEA57C90-2EB5-4835-A362-17BFE239685E}"/>
              </a:ext>
            </a:extLst>
          </p:cNvPr>
          <p:cNvSpPr/>
          <p:nvPr/>
        </p:nvSpPr>
        <p:spPr>
          <a:xfrm>
            <a:off x="4648200" y="2337683"/>
            <a:ext cx="4145240" cy="1094947"/>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the Accountability Summary Spreadsheet under the TSI Groups Spreadsheet with indication to look at Columns K through P under the heading Indicator Scores which will show information on reading and Mathematics, Science, Social Studies and Writing, English Learners Progress, Quality of School Climate and Safety, Postsecondary Readiness, and Graduation. ">
            <a:extLst>
              <a:ext uri="{FF2B5EF4-FFF2-40B4-BE49-F238E27FC236}">
                <a16:creationId xmlns:a16="http://schemas.microsoft.com/office/drawing/2014/main" id="{3F8CFC2A-5443-CABC-5718-0C16602E722E}"/>
              </a:ext>
            </a:extLst>
          </p:cNvPr>
          <p:cNvPicPr>
            <a:picLocks noChangeAspect="1"/>
          </p:cNvPicPr>
          <p:nvPr/>
        </p:nvPicPr>
        <p:blipFill rotWithShape="1">
          <a:blip r:embed="rId4"/>
          <a:srcRect l="19680"/>
          <a:stretch/>
        </p:blipFill>
        <p:spPr>
          <a:xfrm>
            <a:off x="1876422" y="4007808"/>
            <a:ext cx="8109505" cy="1162050"/>
          </a:xfrm>
          <a:prstGeom prst="rect">
            <a:avLst/>
          </a:prstGeom>
        </p:spPr>
      </p:pic>
      <p:pic>
        <p:nvPicPr>
          <p:cNvPr id="16" name="Picture 15">
            <a:extLst>
              <a:ext uri="{FF2B5EF4-FFF2-40B4-BE49-F238E27FC236}">
                <a16:creationId xmlns:a16="http://schemas.microsoft.com/office/drawing/2014/main" id="{7C2666BF-5E3D-4741-9BE8-C71183162BC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25024" y="164666"/>
            <a:ext cx="612483" cy="514604"/>
          </a:xfrm>
          <a:prstGeom prst="rect">
            <a:avLst/>
          </a:prstGeom>
        </p:spPr>
      </p:pic>
      <p:pic>
        <p:nvPicPr>
          <p:cNvPr id="19" name="Picture 18">
            <a:extLst>
              <a:ext uri="{FF2B5EF4-FFF2-40B4-BE49-F238E27FC236}">
                <a16:creationId xmlns:a16="http://schemas.microsoft.com/office/drawing/2014/main" id="{FB342748-9502-4B80-AA3B-54E49502B6E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59079" y="674652"/>
            <a:ext cx="569920" cy="569920"/>
          </a:xfrm>
          <a:prstGeom prst="rect">
            <a:avLst/>
          </a:prstGeom>
        </p:spPr>
      </p:pic>
    </p:spTree>
    <p:extLst>
      <p:ext uri="{BB962C8B-B14F-4D97-AF65-F5344CB8AC3E}">
        <p14:creationId xmlns:p14="http://schemas.microsoft.com/office/powerpoint/2010/main" val="2395107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B692-8091-4DD3-A1DB-5FDBCE5D74B9}"/>
              </a:ext>
            </a:extLst>
          </p:cNvPr>
          <p:cNvSpPr>
            <a:spLocks noGrp="1"/>
          </p:cNvSpPr>
          <p:nvPr>
            <p:ph type="title"/>
          </p:nvPr>
        </p:nvSpPr>
        <p:spPr>
          <a:xfrm>
            <a:off x="728633" y="680729"/>
            <a:ext cx="7818467" cy="126989"/>
          </a:xfrm>
        </p:spPr>
        <p:txBody>
          <a:bodyPr>
            <a:normAutofit fontScale="90000"/>
          </a:bodyPr>
          <a:lstStyle/>
          <a:p>
            <a:r>
              <a:rPr lang="en-US" sz="4000" b="1">
                <a:solidFill>
                  <a:schemeClr val="accent6">
                    <a:lumMod val="75000"/>
                  </a:schemeClr>
                </a:solidFill>
              </a:rPr>
              <a:t>Accountability Summary </a:t>
            </a:r>
            <a:r>
              <a:rPr lang="en-US" sz="4000" b="1">
                <a:solidFill>
                  <a:schemeClr val="bg1"/>
                </a:solidFill>
              </a:rPr>
              <a:t>RDMA Tab</a:t>
            </a:r>
            <a:br>
              <a:rPr lang="en-US" sz="4800" b="1">
                <a:solidFill>
                  <a:schemeClr val="tx1"/>
                </a:solidFill>
                <a:highlight>
                  <a:srgbClr val="FFFF00"/>
                </a:highlight>
              </a:rPr>
            </a:br>
            <a:endParaRPr lang="en-US"/>
          </a:p>
        </p:txBody>
      </p:sp>
      <p:sp>
        <p:nvSpPr>
          <p:cNvPr id="13" name="TextBox 12">
            <a:extLst>
              <a:ext uri="{FF2B5EF4-FFF2-40B4-BE49-F238E27FC236}">
                <a16:creationId xmlns:a16="http://schemas.microsoft.com/office/drawing/2014/main" id="{846A8A4C-B631-4E09-948F-A2DBA14F392B}"/>
              </a:ext>
            </a:extLst>
          </p:cNvPr>
          <p:cNvSpPr txBox="1"/>
          <p:nvPr/>
        </p:nvSpPr>
        <p:spPr>
          <a:xfrm>
            <a:off x="1010194" y="656154"/>
            <a:ext cx="3711098"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RDMA</a:t>
            </a:r>
            <a:r>
              <a:rPr lang="en-US" sz="2800" b="1">
                <a:solidFill>
                  <a:schemeClr val="accent6">
                    <a:lumMod val="75000"/>
                  </a:schemeClr>
                </a:solidFill>
              </a:rPr>
              <a:t> </a:t>
            </a:r>
            <a:r>
              <a:rPr lang="en-US" sz="2800" b="1" i="1">
                <a:solidFill>
                  <a:schemeClr val="accent6">
                    <a:lumMod val="75000"/>
                  </a:schemeClr>
                </a:solidFill>
              </a:rPr>
              <a:t>Tab</a:t>
            </a:r>
            <a:endParaRPr lang="en-US" sz="2800">
              <a:solidFill>
                <a:schemeClr val="accent6">
                  <a:lumMod val="75000"/>
                </a:schemeClr>
              </a:solidFill>
            </a:endParaRPr>
          </a:p>
        </p:txBody>
      </p:sp>
      <p:sp>
        <p:nvSpPr>
          <p:cNvPr id="7" name="Rectangle 6" descr="The arrow w">
            <a:extLst>
              <a:ext uri="{FF2B5EF4-FFF2-40B4-BE49-F238E27FC236}">
                <a16:creationId xmlns:a16="http://schemas.microsoft.com/office/drawing/2014/main" id="{2DE68D4F-BD11-48B6-8028-83E13698353B}"/>
              </a:ext>
            </a:extLst>
          </p:cNvPr>
          <p:cNvSpPr/>
          <p:nvPr/>
        </p:nvSpPr>
        <p:spPr>
          <a:xfrm>
            <a:off x="195009" y="1364375"/>
            <a:ext cx="11287257" cy="923330"/>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as well as the Change Difference or Change Score, and Level for the State Assessment Results in Reading and Mathematics </a:t>
            </a:r>
            <a:r>
              <a:rPr lang="en-US" i="1"/>
              <a:t>(RDMA), and </a:t>
            </a:r>
            <a:r>
              <a:rPr lang="en-US" altLang="en-US" i="1"/>
              <a:t>any Federal Classifications if applicable.</a:t>
            </a:r>
            <a:endParaRPr lang="en-US" i="1"/>
          </a:p>
        </p:txBody>
      </p:sp>
      <p:pic>
        <p:nvPicPr>
          <p:cNvPr id="9" name="Picture 8" descr="The slide features a screenshot of an Excel worksheet under the RDMA Tab The columns of the table, from left to right, are labeled:&#10;&#10;Code&#10;District Name&#10;School Name&#10;Level&#10;Demographic Group&#10;Federal Classification&#10;Federal Classification Minimum N&#10;Reading &amp; Mathematics Indicator Score&#10;Reading &amp; Mathematics Indicator Rating&#10;Current Yr Reading &amp; Mathematics Status&#10;Current Yr Mathematics Status Level&#10;Prior Yr Reading &amp; Mathematics Status&#10;Reading &amp; Mathematics Change Difference&#10;Reading &amp; Mathematics Change Level&#10;Reading &amp; Mathematics Applied Change">
            <a:extLst>
              <a:ext uri="{FF2B5EF4-FFF2-40B4-BE49-F238E27FC236}">
                <a16:creationId xmlns:a16="http://schemas.microsoft.com/office/drawing/2014/main" id="{97D1AAFC-AC91-CE95-7471-6CA2462A60F4}"/>
              </a:ext>
            </a:extLst>
          </p:cNvPr>
          <p:cNvPicPr>
            <a:picLocks noChangeAspect="1"/>
          </p:cNvPicPr>
          <p:nvPr/>
        </p:nvPicPr>
        <p:blipFill>
          <a:blip r:embed="rId3"/>
          <a:stretch>
            <a:fillRect/>
          </a:stretch>
        </p:blipFill>
        <p:spPr>
          <a:xfrm>
            <a:off x="0" y="3087216"/>
            <a:ext cx="11873167" cy="983568"/>
          </a:xfrm>
          <a:prstGeom prst="rect">
            <a:avLst/>
          </a:prstGeom>
        </p:spPr>
      </p:pic>
      <p:sp>
        <p:nvSpPr>
          <p:cNvPr id="3" name="Rectangle: Rounded Corners 2" descr="A highlighted square indicating to look at columns F- O labeled Federal Classification&#10;Federal Classification Minimum N&#10;Reading &amp; Mathematics Indicator Score&#10;Reading &amp; Mathematics Indicator Rating&#10;Current Yr Reading &amp; Mathematics Status&#10;Current Yr Mathematics Status Level&#10;Prior Yr Reading &amp; Mathematics Status&#10;Reading &amp; Mathematics Change Difference&#10;Reading &amp; Mathematics Change Level&#10;Reading &amp; Mathematics Applied Change">
            <a:extLst>
              <a:ext uri="{FF2B5EF4-FFF2-40B4-BE49-F238E27FC236}">
                <a16:creationId xmlns:a16="http://schemas.microsoft.com/office/drawing/2014/main" id="{9C5CD1C1-51E9-C773-773B-3D230B62B633}"/>
              </a:ext>
            </a:extLst>
          </p:cNvPr>
          <p:cNvSpPr/>
          <p:nvPr/>
        </p:nvSpPr>
        <p:spPr>
          <a:xfrm>
            <a:off x="5495925" y="3087217"/>
            <a:ext cx="6377242" cy="983568"/>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able highlighting performance levels in both Reading (Percentages and Index) and Mathematics (Percentages and Index). The performance levels are categorized as:&#10;&#10;Novice&#10;Apprentice&#10;Proficient&#10;Distinguished">
            <a:extLst>
              <a:ext uri="{FF2B5EF4-FFF2-40B4-BE49-F238E27FC236}">
                <a16:creationId xmlns:a16="http://schemas.microsoft.com/office/drawing/2014/main" id="{1C714050-95C1-C144-6266-43D63704C07A}"/>
              </a:ext>
            </a:extLst>
          </p:cNvPr>
          <p:cNvPicPr>
            <a:picLocks noChangeAspect="1"/>
          </p:cNvPicPr>
          <p:nvPr/>
        </p:nvPicPr>
        <p:blipFill rotWithShape="1">
          <a:blip r:embed="rId4"/>
          <a:srcRect l="984" t="8640" b="4064"/>
          <a:stretch/>
        </p:blipFill>
        <p:spPr>
          <a:xfrm>
            <a:off x="295274" y="4219575"/>
            <a:ext cx="10091483" cy="1139139"/>
          </a:xfrm>
          <a:prstGeom prst="rect">
            <a:avLst/>
          </a:prstGeom>
        </p:spPr>
      </p:pic>
      <p:pic>
        <p:nvPicPr>
          <p:cNvPr id="12" name="Picture 11">
            <a:extLst>
              <a:ext uri="{FF2B5EF4-FFF2-40B4-BE49-F238E27FC236}">
                <a16:creationId xmlns:a16="http://schemas.microsoft.com/office/drawing/2014/main" id="{9D24C6F7-20FA-4840-AAD7-0EC63E496B7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5950" y="180086"/>
            <a:ext cx="569919" cy="478842"/>
          </a:xfrm>
          <a:prstGeom prst="rect">
            <a:avLst/>
          </a:prstGeom>
        </p:spPr>
      </p:pic>
      <p:pic>
        <p:nvPicPr>
          <p:cNvPr id="14" name="Picture 13">
            <a:extLst>
              <a:ext uri="{FF2B5EF4-FFF2-40B4-BE49-F238E27FC236}">
                <a16:creationId xmlns:a16="http://schemas.microsoft.com/office/drawing/2014/main" id="{C1C772C1-8B93-4FB3-A113-9DD88D15283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0909" y="688426"/>
            <a:ext cx="569920" cy="569920"/>
          </a:xfrm>
          <a:prstGeom prst="rect">
            <a:avLst/>
          </a:prstGeom>
        </p:spPr>
      </p:pic>
    </p:spTree>
    <p:extLst>
      <p:ext uri="{BB962C8B-B14F-4D97-AF65-F5344CB8AC3E}">
        <p14:creationId xmlns:p14="http://schemas.microsoft.com/office/powerpoint/2010/main" val="936870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BDE5A34-0B72-3212-0C8A-84BE3799123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Accountability Summary SCSSWR Tab</a:t>
            </a:r>
          </a:p>
        </p:txBody>
      </p:sp>
      <p:sp>
        <p:nvSpPr>
          <p:cNvPr id="22" name="Title 1">
            <a:extLst>
              <a:ext uri="{FF2B5EF4-FFF2-40B4-BE49-F238E27FC236}">
                <a16:creationId xmlns:a16="http://schemas.microsoft.com/office/drawing/2014/main" id="{B9D46CF9-F4A9-4EF1-A61D-839708F2DF82}"/>
              </a:ext>
            </a:extLst>
          </p:cNvPr>
          <p:cNvSpPr txBox="1">
            <a:spLocks/>
          </p:cNvSpPr>
          <p:nvPr/>
        </p:nvSpPr>
        <p:spPr>
          <a:xfrm>
            <a:off x="879751" y="174998"/>
            <a:ext cx="5502543" cy="487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sz="3600" b="1">
                <a:solidFill>
                  <a:schemeClr val="accent6">
                    <a:lumMod val="75000"/>
                  </a:schemeClr>
                </a:solidFill>
              </a:rPr>
              <a:t>Accountability Summary</a:t>
            </a:r>
            <a:endParaRPr lang="en-US" sz="3600">
              <a:solidFill>
                <a:schemeClr val="accent6">
                  <a:lumMod val="75000"/>
                </a:schemeClr>
              </a:solidFill>
            </a:endParaRPr>
          </a:p>
        </p:txBody>
      </p:sp>
      <p:sp>
        <p:nvSpPr>
          <p:cNvPr id="18" name="TextBox 17">
            <a:extLst>
              <a:ext uri="{FF2B5EF4-FFF2-40B4-BE49-F238E27FC236}">
                <a16:creationId xmlns:a16="http://schemas.microsoft.com/office/drawing/2014/main" id="{85C099A6-56C3-4011-BE3C-8CAB92BC8352}"/>
              </a:ext>
            </a:extLst>
          </p:cNvPr>
          <p:cNvSpPr txBox="1"/>
          <p:nvPr/>
        </p:nvSpPr>
        <p:spPr>
          <a:xfrm>
            <a:off x="1180353" y="701915"/>
            <a:ext cx="3631475"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SCSSWR</a:t>
            </a:r>
            <a:r>
              <a:rPr lang="en-US" sz="2800" b="1">
                <a:solidFill>
                  <a:schemeClr val="accent6">
                    <a:lumMod val="75000"/>
                  </a:schemeClr>
                </a:solidFill>
              </a:rPr>
              <a:t> </a:t>
            </a:r>
            <a:r>
              <a:rPr lang="en-US" sz="2800" b="1" i="1">
                <a:solidFill>
                  <a:schemeClr val="accent6">
                    <a:lumMod val="75000"/>
                  </a:schemeClr>
                </a:solidFill>
              </a:rPr>
              <a:t>Tab</a:t>
            </a:r>
            <a:endParaRPr lang="en-US" sz="2800">
              <a:solidFill>
                <a:schemeClr val="accent6">
                  <a:lumMod val="75000"/>
                </a:schemeClr>
              </a:solidFill>
            </a:endParaRPr>
          </a:p>
        </p:txBody>
      </p:sp>
      <p:sp>
        <p:nvSpPr>
          <p:cNvPr id="9" name="Rectangle 8" descr="The arrow w">
            <a:extLst>
              <a:ext uri="{FF2B5EF4-FFF2-40B4-BE49-F238E27FC236}">
                <a16:creationId xmlns:a16="http://schemas.microsoft.com/office/drawing/2014/main" id="{DCBAEDE6-4E5A-490B-A287-19B3C2A268EB}"/>
              </a:ext>
            </a:extLst>
          </p:cNvPr>
          <p:cNvSpPr/>
          <p:nvPr/>
        </p:nvSpPr>
        <p:spPr>
          <a:xfrm>
            <a:off x="177144" y="1350349"/>
            <a:ext cx="11417262" cy="1200329"/>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for Status and Change, student performance (NAPD) for the State Assessment Results in Science and Social Studies and Writing, </a:t>
            </a:r>
            <a:r>
              <a:rPr lang="en-US" i="1"/>
              <a:t>and </a:t>
            </a:r>
            <a:r>
              <a:rPr lang="en-US" altLang="en-US" i="1"/>
              <a:t>any Federal Classifications if applicable.</a:t>
            </a:r>
          </a:p>
          <a:p>
            <a:endParaRPr lang="en-US" i="1"/>
          </a:p>
        </p:txBody>
      </p:sp>
      <p:pic>
        <p:nvPicPr>
          <p:cNvPr id="7" name="Picture 6" descr="portion of a worksheet tab from the &quot;Accountability Summary&quot; presented by the Kentucky Department of Education, focusing on the columns from A to O.&#10;&#10;The table's columns are labeled as follows:&#10;&#10;A: Code&#10;B: District Name&#10;C: School Name&#10;D: Level&#10;E: Demographic Group&#10;F: Federal Classification&#10;G: Federal Classification Minimum N&#10;H: Science, Social Studies &amp; Writing Indicator Score Rating&#10;I: Science, Social Studies &amp; Writing Indicator Rating&#10;J: Current Yr Science, Social Studies &amp; Writing Status&#10;K: Current Yr Science, Social Studies &amp; Writing Status Level&#10;L: Prior Yr Science, Social Studies &amp; Writing Status&#10;M: Science, Social Studies &amp; Writing Change Difference&#10;N: Science, Social Studies &amp; Writing Change Level&#10;O: Science, Social Studies &amp; Writing Applied Change&#10;&#10;&#10;&#10;&#10;&#10;&#10;">
            <a:extLst>
              <a:ext uri="{FF2B5EF4-FFF2-40B4-BE49-F238E27FC236}">
                <a16:creationId xmlns:a16="http://schemas.microsoft.com/office/drawing/2014/main" id="{B0AF74E6-0600-CCD5-51FE-E7287666CF38}"/>
              </a:ext>
            </a:extLst>
          </p:cNvPr>
          <p:cNvPicPr>
            <a:picLocks noChangeAspect="1"/>
          </p:cNvPicPr>
          <p:nvPr/>
        </p:nvPicPr>
        <p:blipFill>
          <a:blip r:embed="rId3"/>
          <a:stretch>
            <a:fillRect/>
          </a:stretch>
        </p:blipFill>
        <p:spPr>
          <a:xfrm>
            <a:off x="129045" y="2689070"/>
            <a:ext cx="11933909" cy="979023"/>
          </a:xfrm>
          <a:prstGeom prst="rect">
            <a:avLst/>
          </a:prstGeom>
        </p:spPr>
      </p:pic>
      <p:sp>
        <p:nvSpPr>
          <p:cNvPr id="6" name="Rectangle: Rounded Corners 5" descr="Highlighted Square indicating focus on the columns labeled &quot;Code,&quot; &quot;District Name,&quot; &quot;School Name,&quot; &quot;Level,&quot; and &quot;Demographic Group.&quot; ">
            <a:extLst>
              <a:ext uri="{FF2B5EF4-FFF2-40B4-BE49-F238E27FC236}">
                <a16:creationId xmlns:a16="http://schemas.microsoft.com/office/drawing/2014/main" id="{A4A593AE-B902-E05E-0123-E3B893D01238}"/>
              </a:ext>
            </a:extLst>
          </p:cNvPr>
          <p:cNvSpPr/>
          <p:nvPr/>
        </p:nvSpPr>
        <p:spPr>
          <a:xfrm>
            <a:off x="5610687" y="2675893"/>
            <a:ext cx="6530652" cy="992200"/>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reenshot of Columns P-AD Columns are labeled as follows:&#10;&#10;P to T: Science (Percentages and Index) with performance levels: Novice, Apprentice, Proficient, and Distinguished.&#10;U to Y: Social Studies (Percentages and Index) with the same performance levels: Novice, Apprentice, Proficient, and Distinguished.&#10;Z to AD: Combined Writing (Percentages and Index) with the mentioned performance levels.&#10;Each segment for Science, Social Studies, and Combined Writing has a column for &quot;Novice,&quot; &quot;Apprentice,&quot; &quot;Proficient,&quot; &quot;Distinguished,&quot; and &quot;Index.&quot;">
            <a:extLst>
              <a:ext uri="{FF2B5EF4-FFF2-40B4-BE49-F238E27FC236}">
                <a16:creationId xmlns:a16="http://schemas.microsoft.com/office/drawing/2014/main" id="{8E04BACB-DC52-B659-A56A-23607D89AFA7}"/>
              </a:ext>
            </a:extLst>
          </p:cNvPr>
          <p:cNvPicPr>
            <a:picLocks noChangeAspect="1"/>
          </p:cNvPicPr>
          <p:nvPr/>
        </p:nvPicPr>
        <p:blipFill rotWithShape="1">
          <a:blip r:embed="rId4"/>
          <a:srcRect b="3756"/>
          <a:stretch/>
        </p:blipFill>
        <p:spPr>
          <a:xfrm>
            <a:off x="171631" y="3761295"/>
            <a:ext cx="11847455" cy="1030593"/>
          </a:xfrm>
          <a:prstGeom prst="rect">
            <a:avLst/>
          </a:prstGeom>
        </p:spPr>
      </p:pic>
      <p:sp>
        <p:nvSpPr>
          <p:cNvPr id="3" name="TextBox 2">
            <a:extLst>
              <a:ext uri="{FF2B5EF4-FFF2-40B4-BE49-F238E27FC236}">
                <a16:creationId xmlns:a16="http://schemas.microsoft.com/office/drawing/2014/main" id="{74955F26-70E8-4788-96AE-470A0615BF66}"/>
              </a:ext>
            </a:extLst>
          </p:cNvPr>
          <p:cNvSpPr txBox="1"/>
          <p:nvPr/>
        </p:nvSpPr>
        <p:spPr>
          <a:xfrm>
            <a:off x="85817" y="4861320"/>
            <a:ext cx="11720873" cy="646331"/>
          </a:xfrm>
          <a:prstGeom prst="rect">
            <a:avLst/>
          </a:prstGeom>
          <a:noFill/>
        </p:spPr>
        <p:txBody>
          <a:bodyPr wrap="square" rtlCol="0">
            <a:spAutoFit/>
          </a:bodyPr>
          <a:lstStyle/>
          <a:p>
            <a:r>
              <a:rPr lang="en-US" sz="1200" b="1">
                <a:ea typeface="+mn-lt"/>
                <a:cs typeface="+mn-lt"/>
              </a:rPr>
              <a:t>Note for Combined Writing:  </a:t>
            </a:r>
            <a:r>
              <a:rPr lang="en-US" sz="1200">
                <a:ea typeface="+mn-lt"/>
                <a:cs typeface="+mn-lt"/>
              </a:rPr>
              <a:t>Student level scores and performance levels will be provided for Editing and Mechani</a:t>
            </a:r>
            <a:r>
              <a:rPr lang="en-US" sz="1200"/>
              <a:t>cs and O</a:t>
            </a:r>
            <a:r>
              <a:rPr lang="en-US" sz="1200">
                <a:ea typeface="+mn-lt"/>
                <a:cs typeface="+mn-lt"/>
              </a:rPr>
              <a:t>n Demand Writing in the </a:t>
            </a:r>
            <a:r>
              <a:rPr lang="en-US" sz="1200" i="1">
                <a:ea typeface="+mn-lt"/>
                <a:cs typeface="+mn-lt"/>
              </a:rPr>
              <a:t>Assessed NAPD </a:t>
            </a:r>
            <a:r>
              <a:rPr lang="en-US" sz="1200">
                <a:ea typeface="+mn-lt"/>
                <a:cs typeface="+mn-lt"/>
              </a:rPr>
              <a:t>spreadsheets. </a:t>
            </a:r>
          </a:p>
          <a:p>
            <a:r>
              <a:rPr lang="en-US" sz="1200">
                <a:ea typeface="+mn-lt"/>
                <a:cs typeface="+mn-lt"/>
              </a:rPr>
              <a:t>There are no aggregations of Editing and Mechanics and On Demand Writing scores for the school. </a:t>
            </a:r>
            <a:r>
              <a:rPr lang="en-US" sz="1200"/>
              <a:t>The Writing component of the State Assessment Results for Science, Social Studies and Writing indicator uses the Combined Writing Performance Levels to determine scores.</a:t>
            </a:r>
          </a:p>
        </p:txBody>
      </p:sp>
      <p:pic>
        <p:nvPicPr>
          <p:cNvPr id="15" name="Picture 14">
            <a:extLst>
              <a:ext uri="{FF2B5EF4-FFF2-40B4-BE49-F238E27FC236}">
                <a16:creationId xmlns:a16="http://schemas.microsoft.com/office/drawing/2014/main" id="{C342D1AC-715B-4EB6-91AD-B73D90E29C7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72910" y="122847"/>
            <a:ext cx="740391" cy="622071"/>
          </a:xfrm>
          <a:prstGeom prst="rect">
            <a:avLst/>
          </a:prstGeom>
        </p:spPr>
      </p:pic>
      <p:pic>
        <p:nvPicPr>
          <p:cNvPr id="19" name="Picture 18">
            <a:extLst>
              <a:ext uri="{FF2B5EF4-FFF2-40B4-BE49-F238E27FC236}">
                <a16:creationId xmlns:a16="http://schemas.microsoft.com/office/drawing/2014/main" id="{1C24B840-A297-4BC4-B448-5271B191DFD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0433" y="715380"/>
            <a:ext cx="569920" cy="569920"/>
          </a:xfrm>
          <a:prstGeom prst="rect">
            <a:avLst/>
          </a:prstGeom>
        </p:spPr>
      </p:pic>
    </p:spTree>
    <p:extLst>
      <p:ext uri="{BB962C8B-B14F-4D97-AF65-F5344CB8AC3E}">
        <p14:creationId xmlns:p14="http://schemas.microsoft.com/office/powerpoint/2010/main" val="3238534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8613-975F-4A96-B6B7-476CC51866C3}"/>
              </a:ext>
            </a:extLst>
          </p:cNvPr>
          <p:cNvSpPr>
            <a:spLocks noGrp="1"/>
          </p:cNvSpPr>
          <p:nvPr>
            <p:ph type="title"/>
          </p:nvPr>
        </p:nvSpPr>
        <p:spPr>
          <a:xfrm>
            <a:off x="759411" y="227725"/>
            <a:ext cx="8641080" cy="560849"/>
          </a:xfrm>
        </p:spPr>
        <p:txBody>
          <a:bodyPr>
            <a:noAutofit/>
          </a:bodyPr>
          <a:lstStyle/>
          <a:p>
            <a:r>
              <a:rPr lang="en-US" sz="3600" b="1">
                <a:solidFill>
                  <a:schemeClr val="accent6">
                    <a:lumMod val="75000"/>
                  </a:schemeClr>
                </a:solidFill>
              </a:rPr>
              <a:t>Accountability Summary </a:t>
            </a:r>
            <a:r>
              <a:rPr lang="en-US" sz="3600" b="1">
                <a:solidFill>
                  <a:schemeClr val="bg1"/>
                </a:solidFill>
              </a:rPr>
              <a:t>ELP Tab</a:t>
            </a:r>
            <a:endParaRPr lang="en-US" sz="3600">
              <a:solidFill>
                <a:schemeClr val="bg1"/>
              </a:solidFill>
            </a:endParaRPr>
          </a:p>
        </p:txBody>
      </p:sp>
      <p:sp>
        <p:nvSpPr>
          <p:cNvPr id="11" name="TextBox 10">
            <a:extLst>
              <a:ext uri="{FF2B5EF4-FFF2-40B4-BE49-F238E27FC236}">
                <a16:creationId xmlns:a16="http://schemas.microsoft.com/office/drawing/2014/main" id="{C102D6BD-36F6-4C06-814F-1030387B66A9}"/>
              </a:ext>
            </a:extLst>
          </p:cNvPr>
          <p:cNvSpPr txBox="1"/>
          <p:nvPr/>
        </p:nvSpPr>
        <p:spPr>
          <a:xfrm>
            <a:off x="1180353" y="753009"/>
            <a:ext cx="3030583"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ELP</a:t>
            </a:r>
            <a:r>
              <a:rPr lang="en-US" sz="2800" b="1">
                <a:solidFill>
                  <a:schemeClr val="accent6">
                    <a:lumMod val="75000"/>
                  </a:schemeClr>
                </a:solidFill>
              </a:rPr>
              <a:t> </a:t>
            </a:r>
            <a:r>
              <a:rPr lang="en-US" sz="2800" b="1" i="1">
                <a:solidFill>
                  <a:schemeClr val="accent6">
                    <a:lumMod val="75000"/>
                  </a:schemeClr>
                </a:solidFill>
              </a:rPr>
              <a:t>Tab</a:t>
            </a:r>
            <a:endParaRPr lang="en-US" sz="2800">
              <a:solidFill>
                <a:schemeClr val="accent6">
                  <a:lumMod val="75000"/>
                </a:schemeClr>
              </a:solidFill>
            </a:endParaRPr>
          </a:p>
        </p:txBody>
      </p:sp>
      <p:sp>
        <p:nvSpPr>
          <p:cNvPr id="6" name="Rectangle 5" descr="The arrow w">
            <a:extLst>
              <a:ext uri="{FF2B5EF4-FFF2-40B4-BE49-F238E27FC236}">
                <a16:creationId xmlns:a16="http://schemas.microsoft.com/office/drawing/2014/main" id="{7E1DFFCD-B3F1-48C2-B8F0-910A973DC5DA}"/>
              </a:ext>
            </a:extLst>
          </p:cNvPr>
          <p:cNvSpPr/>
          <p:nvPr/>
        </p:nvSpPr>
        <p:spPr>
          <a:xfrm>
            <a:off x="568647" y="1443562"/>
            <a:ext cx="10934964" cy="923330"/>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for Status and Change, percentages of points from the ELP growth value tables, and any Federal Classifications if applicable.</a:t>
            </a:r>
            <a:endParaRPr lang="en-US" i="1"/>
          </a:p>
        </p:txBody>
      </p:sp>
      <p:pic>
        <p:nvPicPr>
          <p:cNvPr id="5" name="Picture 4" descr="This worksheet tab includes the Indicator Score, Rating, Current and Prior Year Status Scores, Levels for Status and Change, percentages of points from the ELP growth value tables, and any Federal Classifications if applicable.&quot;&#10;&#10;The spreadsheet has columns labeled from A to N with the following headers:&#10;&#10;A: Code&#10;B: District Name&#10;C: School Name&#10;D: Level&#10;E: Demographic Group&#10;F: Federal Classification&#10;G: Federal Classification Minimum N&#10;H: English Learners Progress Indicator Score&#10;I: English Learners Progress Indicator Rating&#10;J: Current Yr English Learners Progress Status Level&#10;K: Prior Yr English Learners Progress Status&#10;L: English Learners Progress Change Difference&#10;M: English Learners Progress Change&#10;N: English Learners Progress Change Level">
            <a:extLst>
              <a:ext uri="{FF2B5EF4-FFF2-40B4-BE49-F238E27FC236}">
                <a16:creationId xmlns:a16="http://schemas.microsoft.com/office/drawing/2014/main" id="{5B3C1B00-C385-E83D-8FEE-524FF5141D53}"/>
              </a:ext>
            </a:extLst>
          </p:cNvPr>
          <p:cNvPicPr>
            <a:picLocks noChangeAspect="1"/>
          </p:cNvPicPr>
          <p:nvPr/>
        </p:nvPicPr>
        <p:blipFill>
          <a:blip r:embed="rId3"/>
          <a:stretch>
            <a:fillRect/>
          </a:stretch>
        </p:blipFill>
        <p:spPr>
          <a:xfrm>
            <a:off x="45787" y="2754080"/>
            <a:ext cx="11999500" cy="810603"/>
          </a:xfrm>
          <a:prstGeom prst="rect">
            <a:avLst/>
          </a:prstGeom>
        </p:spPr>
      </p:pic>
      <p:sp>
        <p:nvSpPr>
          <p:cNvPr id="3" name="Rectangle: Rounded Corners 2" descr="A green square emphasizes columns H through N on the spreadsheet. These columns are as follows:&#10;&#10;H: English Learners Progress Indicator Score&#10;I: English Learners Progress Indicator Rating&#10;J: Current Yr English Learners Progress Status Level&#10;K: Prior Yr English Learners Progress Status&#10;L: English Learners Progress Change Difference&#10;M: English Learners Progress Change&#10;N: English Learners Progress Change Level&#10;These columns focus on the progress indicators, ratings, and status levels related to English learners.">
            <a:extLst>
              <a:ext uri="{FF2B5EF4-FFF2-40B4-BE49-F238E27FC236}">
                <a16:creationId xmlns:a16="http://schemas.microsoft.com/office/drawing/2014/main" id="{2F3478A3-1D4F-BAC9-A14C-997C33FA33CA}"/>
              </a:ext>
            </a:extLst>
          </p:cNvPr>
          <p:cNvSpPr/>
          <p:nvPr/>
        </p:nvSpPr>
        <p:spPr>
          <a:xfrm>
            <a:off x="5079951" y="2764686"/>
            <a:ext cx="7011040" cy="845290"/>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he spreadsheet has columns labeled from  O to U focusing on:&#10;&#10;O: English Learners Progress Applied Change&#10;P: Population&#10;Q: Percentage Getting 0&#10;R: Percentage Getting 60&#10;S: Percentage Getting 80&#10;T: Percentage Getting 100&#10;U: Percentage Getting 140">
            <a:extLst>
              <a:ext uri="{FF2B5EF4-FFF2-40B4-BE49-F238E27FC236}">
                <a16:creationId xmlns:a16="http://schemas.microsoft.com/office/drawing/2014/main" id="{5D50B1E4-D545-7E1B-48FF-8A292A0FA89F}"/>
              </a:ext>
            </a:extLst>
          </p:cNvPr>
          <p:cNvPicPr>
            <a:picLocks noChangeAspect="1"/>
          </p:cNvPicPr>
          <p:nvPr/>
        </p:nvPicPr>
        <p:blipFill>
          <a:blip r:embed="rId4"/>
          <a:stretch>
            <a:fillRect/>
          </a:stretch>
        </p:blipFill>
        <p:spPr>
          <a:xfrm>
            <a:off x="1180353" y="3957385"/>
            <a:ext cx="7324725" cy="1055243"/>
          </a:xfrm>
          <a:prstGeom prst="rect">
            <a:avLst/>
          </a:prstGeom>
        </p:spPr>
      </p:pic>
      <p:sp>
        <p:nvSpPr>
          <p:cNvPr id="13" name="Rectangle: Rounded Corners 12" descr="A red square highlights a section of the spreadsheet that focuses on columns related to the English Learners' progress. This section includes:&#10;&#10;O: English Learners Progress Applied Change&#10;P: Population&#10;Q: Percentage Getting 0&#10;R: Percentage Getting 60&#10;S: Percentage Getting 80&#10;T: Percentage Getting 100&#10;U: Percentage Getting 140&#10;The highlighted section provides specific metrics on the progress of English learners, detailing the percentages that achieved certain progress milestones.&#10;&#10;&#10;&#10;&#10;">
            <a:extLst>
              <a:ext uri="{FF2B5EF4-FFF2-40B4-BE49-F238E27FC236}">
                <a16:creationId xmlns:a16="http://schemas.microsoft.com/office/drawing/2014/main" id="{DD7EC8D8-57C0-F037-959C-25C938873556}"/>
              </a:ext>
            </a:extLst>
          </p:cNvPr>
          <p:cNvSpPr/>
          <p:nvPr/>
        </p:nvSpPr>
        <p:spPr>
          <a:xfrm>
            <a:off x="3453414" y="4002678"/>
            <a:ext cx="5051664" cy="853408"/>
          </a:xfrm>
          <a:prstGeom prst="roundRect">
            <a:avLst/>
          </a:prstGeom>
          <a:noFill/>
          <a:ln w="76200">
            <a:solidFill>
              <a:srgbClr val="AB3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FF2235-79E6-45F7-8212-4FC7911057BB}"/>
              </a:ext>
            </a:extLst>
          </p:cNvPr>
          <p:cNvSpPr txBox="1"/>
          <p:nvPr/>
        </p:nvSpPr>
        <p:spPr>
          <a:xfrm>
            <a:off x="568647" y="5337425"/>
            <a:ext cx="10744200" cy="369332"/>
          </a:xfrm>
          <a:prstGeom prst="rect">
            <a:avLst/>
          </a:prstGeom>
          <a:noFill/>
        </p:spPr>
        <p:txBody>
          <a:bodyPr wrap="square" rtlCol="0">
            <a:spAutoFit/>
          </a:bodyPr>
          <a:lstStyle/>
          <a:p>
            <a:r>
              <a:rPr lang="en-US" b="1"/>
              <a:t>Note: </a:t>
            </a:r>
            <a:r>
              <a:rPr lang="en-US"/>
              <a:t>The ELP growth value tables are on the </a:t>
            </a:r>
            <a:r>
              <a:rPr lang="en-US">
                <a:hlinkClick r:id="rId5"/>
              </a:rPr>
              <a:t>English Language Progress indicator page</a:t>
            </a:r>
            <a:r>
              <a:rPr lang="en-US"/>
              <a:t> on the KDE website.</a:t>
            </a:r>
          </a:p>
        </p:txBody>
      </p:sp>
      <p:pic>
        <p:nvPicPr>
          <p:cNvPr id="10" name="Picture 9">
            <a:extLst>
              <a:ext uri="{FF2B5EF4-FFF2-40B4-BE49-F238E27FC236}">
                <a16:creationId xmlns:a16="http://schemas.microsoft.com/office/drawing/2014/main" id="{2F976A9A-B81E-4C71-A910-AD95AE03729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1887" y="207921"/>
            <a:ext cx="667524" cy="560849"/>
          </a:xfrm>
          <a:prstGeom prst="rect">
            <a:avLst/>
          </a:prstGeom>
        </p:spPr>
      </p:pic>
      <p:pic>
        <p:nvPicPr>
          <p:cNvPr id="12" name="Picture 11">
            <a:extLst>
              <a:ext uri="{FF2B5EF4-FFF2-40B4-BE49-F238E27FC236}">
                <a16:creationId xmlns:a16="http://schemas.microsoft.com/office/drawing/2014/main" id="{B6B60A08-4427-42FE-90A4-DAFCD233B71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10433" y="715380"/>
            <a:ext cx="569920" cy="569920"/>
          </a:xfrm>
          <a:prstGeom prst="rect">
            <a:avLst/>
          </a:prstGeom>
        </p:spPr>
      </p:pic>
    </p:spTree>
    <p:extLst>
      <p:ext uri="{BB962C8B-B14F-4D97-AF65-F5344CB8AC3E}">
        <p14:creationId xmlns:p14="http://schemas.microsoft.com/office/powerpoint/2010/main" val="4167853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8109DC-9E83-8BBA-5097-BD319409A15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err="1"/>
              <a:t>Accountabilty</a:t>
            </a:r>
            <a:r>
              <a:rPr lang="en-US"/>
              <a:t> Summary QSCS Tab</a:t>
            </a:r>
          </a:p>
        </p:txBody>
      </p:sp>
      <p:sp>
        <p:nvSpPr>
          <p:cNvPr id="13" name="TextBox 12">
            <a:extLst>
              <a:ext uri="{FF2B5EF4-FFF2-40B4-BE49-F238E27FC236}">
                <a16:creationId xmlns:a16="http://schemas.microsoft.com/office/drawing/2014/main" id="{A6E66454-2637-4E21-AC8E-8A6B37718DD0}"/>
              </a:ext>
            </a:extLst>
          </p:cNvPr>
          <p:cNvSpPr txBox="1"/>
          <p:nvPr/>
        </p:nvSpPr>
        <p:spPr>
          <a:xfrm>
            <a:off x="787873" y="148966"/>
            <a:ext cx="4503668" cy="584775"/>
          </a:xfrm>
          <a:prstGeom prst="rect">
            <a:avLst/>
          </a:prstGeom>
          <a:noFill/>
        </p:spPr>
        <p:txBody>
          <a:bodyPr wrap="square" rtlCol="0">
            <a:spAutoFit/>
          </a:bodyPr>
          <a:lstStyle/>
          <a:p>
            <a:r>
              <a:rPr lang="en-US" sz="3200" b="1">
                <a:solidFill>
                  <a:schemeClr val="accent6">
                    <a:lumMod val="75000"/>
                  </a:schemeClr>
                </a:solidFill>
              </a:rPr>
              <a:t>Accountability Summary</a:t>
            </a:r>
            <a:endParaRPr lang="en-US" sz="3200"/>
          </a:p>
        </p:txBody>
      </p:sp>
      <p:sp>
        <p:nvSpPr>
          <p:cNvPr id="11" name="TextBox 10">
            <a:extLst>
              <a:ext uri="{FF2B5EF4-FFF2-40B4-BE49-F238E27FC236}">
                <a16:creationId xmlns:a16="http://schemas.microsoft.com/office/drawing/2014/main" id="{556AA106-B7B0-46B5-B2C1-2A8986E1EE80}"/>
              </a:ext>
            </a:extLst>
          </p:cNvPr>
          <p:cNvSpPr txBox="1"/>
          <p:nvPr/>
        </p:nvSpPr>
        <p:spPr>
          <a:xfrm>
            <a:off x="1180353" y="688736"/>
            <a:ext cx="4323806"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QSCS Tab</a:t>
            </a:r>
            <a:endParaRPr lang="en-US" sz="2800"/>
          </a:p>
        </p:txBody>
      </p:sp>
      <p:sp>
        <p:nvSpPr>
          <p:cNvPr id="5" name="Rectangle 4" descr="The arrow w">
            <a:extLst>
              <a:ext uri="{FF2B5EF4-FFF2-40B4-BE49-F238E27FC236}">
                <a16:creationId xmlns:a16="http://schemas.microsoft.com/office/drawing/2014/main" id="{53F59C6F-2967-4136-A04D-9864854708DE}"/>
              </a:ext>
            </a:extLst>
          </p:cNvPr>
          <p:cNvSpPr/>
          <p:nvPr/>
        </p:nvSpPr>
        <p:spPr>
          <a:xfrm>
            <a:off x="441048" y="1271909"/>
            <a:ext cx="10934964" cy="646331"/>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for Status and Change, the Climate and Safety constructs, and any Federal Classifications if applicable.</a:t>
            </a:r>
            <a:endParaRPr lang="en-US" i="1"/>
          </a:p>
        </p:txBody>
      </p:sp>
      <p:pic>
        <p:nvPicPr>
          <p:cNvPr id="17" name="Picture 16" descr="A screenshot of a spreadsheet titled &quot;Accountability Summary - QSCS Tab.&quot; The description reads: &quot;This worksheet tab includes the Indicator Score, Rating, Current and Prior Year Status Scores, Levels for Status and Change, the Climate and Safety constructs, and any Federal Classifications if applicable.&quot;&#10;&#10;The spreadsheet has columns labeled from A to L with the following headers:&#10;&#10;A: Code&#10;B: District Name&#10;C: School Name&#10;D: Level&#10;E: Demographic Group&#10;F: Federal Classification&#10;G: Federal Classification Minimum N&#10;H: Quality of School Climate &amp; Safety Indicator Score&#10;I: Quality of School Climate &amp; Safety Indicator Rating&#10;J: Current Yr Quality of School Climate &amp; Safety Status&#10;K: Current Yr Quality of School Climate &amp; Safety Status Level&#10;L: Prior Yr Quality of School Climate &amp; Safety Status">
            <a:extLst>
              <a:ext uri="{FF2B5EF4-FFF2-40B4-BE49-F238E27FC236}">
                <a16:creationId xmlns:a16="http://schemas.microsoft.com/office/drawing/2014/main" id="{F326DA6D-BA61-3F3C-2188-62B3F7B1C6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676" y="2420638"/>
            <a:ext cx="11674621" cy="1022350"/>
          </a:xfrm>
          <a:prstGeom prst="rect">
            <a:avLst/>
          </a:prstGeom>
          <a:noFill/>
          <a:ln>
            <a:noFill/>
          </a:ln>
        </p:spPr>
      </p:pic>
      <p:sp>
        <p:nvSpPr>
          <p:cNvPr id="15" name="Rectangle: Rounded Corners 14" descr="A blue rectangle highlights columns H to L, emphasizing the Quality of School Climate &amp; Safety ratings and status levels for the current and prior years.">
            <a:extLst>
              <a:ext uri="{FF2B5EF4-FFF2-40B4-BE49-F238E27FC236}">
                <a16:creationId xmlns:a16="http://schemas.microsoft.com/office/drawing/2014/main" id="{44212F6D-4308-9D4F-3D4D-55B8BB567639}"/>
              </a:ext>
            </a:extLst>
          </p:cNvPr>
          <p:cNvSpPr/>
          <p:nvPr/>
        </p:nvSpPr>
        <p:spPr>
          <a:xfrm>
            <a:off x="5976614" y="2456408"/>
            <a:ext cx="5853436" cy="1024929"/>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ection of a spreadsheet focusing on aspects of the &quot;Quality of School Climate &amp; Safety&quot; is displayed. The columns are labeled from M to Q with the following headers:&#10;&#10;M: Quality of School Climate &amp; Safety Change Difference&#10;N: Quality of School Climate &amp; Safety Change Level&#10;O: Quality of School Climate &amp; Safety Applied Change&#10;P: Climate Index&#10;Q: Safety Index&#10;These columns detail various metrics and indicators related to the assessment of the school's climate and safety, including changes, levels, and specific indexes for both climate and safety. ">
            <a:extLst>
              <a:ext uri="{FF2B5EF4-FFF2-40B4-BE49-F238E27FC236}">
                <a16:creationId xmlns:a16="http://schemas.microsoft.com/office/drawing/2014/main" id="{BFCDF2A2-705D-A26E-5546-FB36DB189DE9}"/>
              </a:ext>
            </a:extLst>
          </p:cNvPr>
          <p:cNvPicPr>
            <a:picLocks noChangeAspect="1"/>
          </p:cNvPicPr>
          <p:nvPr/>
        </p:nvPicPr>
        <p:blipFill>
          <a:blip r:embed="rId4"/>
          <a:stretch>
            <a:fillRect/>
          </a:stretch>
        </p:blipFill>
        <p:spPr>
          <a:xfrm>
            <a:off x="1309687" y="3811850"/>
            <a:ext cx="6124575" cy="942975"/>
          </a:xfrm>
          <a:prstGeom prst="rect">
            <a:avLst/>
          </a:prstGeom>
        </p:spPr>
      </p:pic>
      <p:sp>
        <p:nvSpPr>
          <p:cNvPr id="14" name="TextBox 13">
            <a:extLst>
              <a:ext uri="{FF2B5EF4-FFF2-40B4-BE49-F238E27FC236}">
                <a16:creationId xmlns:a16="http://schemas.microsoft.com/office/drawing/2014/main" id="{E6F2A5BB-4F9E-4172-A9B7-B40B73826B0F}"/>
              </a:ext>
            </a:extLst>
          </p:cNvPr>
          <p:cNvSpPr txBox="1"/>
          <p:nvPr/>
        </p:nvSpPr>
        <p:spPr>
          <a:xfrm>
            <a:off x="222105" y="4907380"/>
            <a:ext cx="11372850" cy="738664"/>
          </a:xfrm>
          <a:prstGeom prst="rect">
            <a:avLst/>
          </a:prstGeom>
          <a:noFill/>
        </p:spPr>
        <p:txBody>
          <a:bodyPr wrap="square" rtlCol="0">
            <a:spAutoFit/>
          </a:bodyPr>
          <a:lstStyle/>
          <a:p>
            <a:r>
              <a:rPr lang="en-US" sz="1400" b="1"/>
              <a:t>Note: </a:t>
            </a:r>
            <a:r>
              <a:rPr lang="en-US" sz="1400"/>
              <a:t>The Quality of School Climate and Safety indicator uses results from the Quality of School Climate and Safety survey. The survey measures student perception of their school experience in two constructs: school climate and school safety. Results are provided for each construct (columns P and Q), Indicator Score (column H) and the Indicator Rating (Column I). </a:t>
            </a:r>
          </a:p>
        </p:txBody>
      </p:sp>
      <p:pic>
        <p:nvPicPr>
          <p:cNvPr id="10" name="Picture 9">
            <a:extLst>
              <a:ext uri="{FF2B5EF4-FFF2-40B4-BE49-F238E27FC236}">
                <a16:creationId xmlns:a16="http://schemas.microsoft.com/office/drawing/2014/main" id="{30386C2A-4206-44C7-A01D-AA2D96619FF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4223" y="150941"/>
            <a:ext cx="693650" cy="582800"/>
          </a:xfrm>
          <a:prstGeom prst="rect">
            <a:avLst/>
          </a:prstGeom>
        </p:spPr>
      </p:pic>
      <p:pic>
        <p:nvPicPr>
          <p:cNvPr id="12" name="Picture 11">
            <a:extLst>
              <a:ext uri="{FF2B5EF4-FFF2-40B4-BE49-F238E27FC236}">
                <a16:creationId xmlns:a16="http://schemas.microsoft.com/office/drawing/2014/main" id="{3B142806-9473-4F23-ADF1-5565FA2F39E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0433" y="715380"/>
            <a:ext cx="569920" cy="569920"/>
          </a:xfrm>
          <a:prstGeom prst="rect">
            <a:avLst/>
          </a:prstGeom>
        </p:spPr>
      </p:pic>
    </p:spTree>
    <p:extLst>
      <p:ext uri="{BB962C8B-B14F-4D97-AF65-F5344CB8AC3E}">
        <p14:creationId xmlns:p14="http://schemas.microsoft.com/office/powerpoint/2010/main" val="2113797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D64C2-675F-7D16-2DC0-FEACE7000357}"/>
              </a:ext>
            </a:extLst>
          </p:cNvPr>
          <p:cNvSpPr>
            <a:spLocks noGrp="1"/>
          </p:cNvSpPr>
          <p:nvPr>
            <p:ph type="title"/>
          </p:nvPr>
        </p:nvSpPr>
        <p:spPr>
          <a:xfrm>
            <a:off x="838200" y="-1312684"/>
            <a:ext cx="10515600" cy="1325563"/>
          </a:xfrm>
        </p:spPr>
        <p:txBody>
          <a:bodyPr vert="horz" lIns="91440" tIns="45720" rIns="91440" bIns="45720" rtlCol="0" anchor="b">
            <a:normAutofit/>
          </a:bodyPr>
          <a:lstStyle/>
          <a:p>
            <a:r>
              <a:rPr lang="en-US"/>
              <a:t>Accountability Summary Postsecondary Tab</a:t>
            </a:r>
          </a:p>
        </p:txBody>
      </p:sp>
      <p:sp>
        <p:nvSpPr>
          <p:cNvPr id="13" name="TextBox 12">
            <a:extLst>
              <a:ext uri="{FF2B5EF4-FFF2-40B4-BE49-F238E27FC236}">
                <a16:creationId xmlns:a16="http://schemas.microsoft.com/office/drawing/2014/main" id="{8181AEED-B7BE-4DB0-8C05-EC6A72F314AB}"/>
              </a:ext>
            </a:extLst>
          </p:cNvPr>
          <p:cNvSpPr txBox="1"/>
          <p:nvPr/>
        </p:nvSpPr>
        <p:spPr>
          <a:xfrm>
            <a:off x="947058" y="128983"/>
            <a:ext cx="5055326" cy="584775"/>
          </a:xfrm>
          <a:prstGeom prst="rect">
            <a:avLst/>
          </a:prstGeom>
          <a:noFill/>
        </p:spPr>
        <p:txBody>
          <a:bodyPr wrap="square" rtlCol="0">
            <a:spAutoFit/>
          </a:bodyPr>
          <a:lstStyle/>
          <a:p>
            <a:r>
              <a:rPr lang="en-US" sz="3200" b="1">
                <a:solidFill>
                  <a:schemeClr val="accent6">
                    <a:lumMod val="75000"/>
                  </a:schemeClr>
                </a:solidFill>
              </a:rPr>
              <a:t>Accountability Summary</a:t>
            </a:r>
            <a:endParaRPr lang="en-US" sz="3200"/>
          </a:p>
        </p:txBody>
      </p:sp>
      <p:sp>
        <p:nvSpPr>
          <p:cNvPr id="11" name="TextBox 10">
            <a:extLst>
              <a:ext uri="{FF2B5EF4-FFF2-40B4-BE49-F238E27FC236}">
                <a16:creationId xmlns:a16="http://schemas.microsoft.com/office/drawing/2014/main" id="{C2CB8CA1-AFC1-4CE4-B3BF-4080D678B8AD}"/>
              </a:ext>
            </a:extLst>
          </p:cNvPr>
          <p:cNvSpPr txBox="1"/>
          <p:nvPr/>
        </p:nvSpPr>
        <p:spPr>
          <a:xfrm>
            <a:off x="1180353" y="715379"/>
            <a:ext cx="5467482"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Postsecondary Tab</a:t>
            </a:r>
            <a:endParaRPr lang="en-US" sz="2800"/>
          </a:p>
        </p:txBody>
      </p:sp>
      <p:sp>
        <p:nvSpPr>
          <p:cNvPr id="6" name="Rectangle 5" descr="The arrow w">
            <a:extLst>
              <a:ext uri="{FF2B5EF4-FFF2-40B4-BE49-F238E27FC236}">
                <a16:creationId xmlns:a16="http://schemas.microsoft.com/office/drawing/2014/main" id="{08DDCA5D-8AE9-4D6A-8CD2-D89F76075B8D}"/>
              </a:ext>
            </a:extLst>
          </p:cNvPr>
          <p:cNvSpPr/>
          <p:nvPr/>
        </p:nvSpPr>
        <p:spPr>
          <a:xfrm>
            <a:off x="550100" y="1485905"/>
            <a:ext cx="10934964" cy="923330"/>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for Status and Change, scores for academic and career readiness, the readiness count, if a bonus is applicable, </a:t>
            </a:r>
            <a:r>
              <a:rPr lang="en-US" i="1"/>
              <a:t>and </a:t>
            </a:r>
            <a:r>
              <a:rPr lang="en-US" altLang="en-US" i="1"/>
              <a:t>any Federal Classifications if applicable. </a:t>
            </a:r>
            <a:endParaRPr lang="en-US" i="1"/>
          </a:p>
        </p:txBody>
      </p:sp>
      <p:pic>
        <p:nvPicPr>
          <p:cNvPr id="5" name="Picture 4" descr="A screenshot of a spreadsheet titled &quot;Accountability Summary - Postsecondary Tab. The spreadsheet displays columns labeled from A to K with the following headers:&#10;&#10;A: Code&#10;B: District Name&#10;C: School Name&#10;D: Level&#10;E: Demographic Group&#10;F: Federal Classification&#10;G: Federal Classification Minimum N&#10;H: Postsecondary Indicator Score&#10;I: Postsecondary Indicator Rating&#10;J: Current Yr Postsecondary Status&#10;K: Prior Yr Postsecondary Status">
            <a:extLst>
              <a:ext uri="{FF2B5EF4-FFF2-40B4-BE49-F238E27FC236}">
                <a16:creationId xmlns:a16="http://schemas.microsoft.com/office/drawing/2014/main" id="{869E403D-AAD7-A319-8C0A-23A9C93195F2}"/>
              </a:ext>
            </a:extLst>
          </p:cNvPr>
          <p:cNvPicPr>
            <a:picLocks noChangeAspect="1"/>
          </p:cNvPicPr>
          <p:nvPr/>
        </p:nvPicPr>
        <p:blipFill rotWithShape="1">
          <a:blip r:embed="rId2"/>
          <a:srcRect t="12298" r="1617"/>
          <a:stretch/>
        </p:blipFill>
        <p:spPr>
          <a:xfrm>
            <a:off x="302429" y="2609202"/>
            <a:ext cx="11587141" cy="819798"/>
          </a:xfrm>
          <a:prstGeom prst="rect">
            <a:avLst/>
          </a:prstGeom>
        </p:spPr>
      </p:pic>
      <p:sp>
        <p:nvSpPr>
          <p:cNvPr id="18" name="Rectangle: Rounded Corners 17" descr="&#10;A blue box highlights a section of the spreadsheet focusing on postsecondary indicators and status. The columns within the highlighted box are as follows:&#10;&#10;G: Postsecondary Indicator Score&#10;H: Postsecondary Indicator Rating&#10;I: Current Yr Postsecondary Status&#10;J: Current Yr Postsecondary Status Level&#10;K: Prior Yr Postsecondary Status&#10;This section emphasizes metrics and ratings related to postsecondary achievements and readiness for both current and prior years.">
            <a:extLst>
              <a:ext uri="{FF2B5EF4-FFF2-40B4-BE49-F238E27FC236}">
                <a16:creationId xmlns:a16="http://schemas.microsoft.com/office/drawing/2014/main" id="{BA952604-1549-507A-520A-FF96255EF66A}"/>
              </a:ext>
            </a:extLst>
          </p:cNvPr>
          <p:cNvSpPr/>
          <p:nvPr/>
        </p:nvSpPr>
        <p:spPr>
          <a:xfrm>
            <a:off x="6481397" y="2600008"/>
            <a:ext cx="5408173" cy="819798"/>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ection of a spreadsheet is displayed emphasizing metrics related to postsecondary changes and readiness. The columns are labeled from L to T with the following headers:&#10;&#10;L: Postsecondary Change Difference&#10;M: Postsecondary Change Level&#10;N: Postsecondary Applied Change&#10;O: Population&#10;P: Academic&#10;Q: Career&#10;R: Readiness Count&#10;S: Rate Without Bonus&#10;T: Bonus Count">
            <a:extLst>
              <a:ext uri="{FF2B5EF4-FFF2-40B4-BE49-F238E27FC236}">
                <a16:creationId xmlns:a16="http://schemas.microsoft.com/office/drawing/2014/main" id="{951DD6D1-5446-8AE1-D8CE-ED67E9EBF622}"/>
              </a:ext>
            </a:extLst>
          </p:cNvPr>
          <p:cNvPicPr>
            <a:picLocks noChangeAspect="1"/>
          </p:cNvPicPr>
          <p:nvPr/>
        </p:nvPicPr>
        <p:blipFill>
          <a:blip r:embed="rId3"/>
          <a:stretch>
            <a:fillRect/>
          </a:stretch>
        </p:blipFill>
        <p:spPr>
          <a:xfrm>
            <a:off x="819193" y="4142440"/>
            <a:ext cx="9163050" cy="1057275"/>
          </a:xfrm>
          <a:prstGeom prst="rect">
            <a:avLst/>
          </a:prstGeom>
        </p:spPr>
      </p:pic>
      <p:sp>
        <p:nvSpPr>
          <p:cNvPr id="19" name="Rectangle: Rounded Corners 18" descr="&#10;1 / 2&#10;&#10;A red box emphasizes three columns on the spreadsheet related to postsecondary readiness metrics and bonuses. The columns within the highlighted box are:&#10;&#10;R: Readiness Count&#10;S: Rate Without Bonus&#10;T: Bonus Count">
            <a:extLst>
              <a:ext uri="{FF2B5EF4-FFF2-40B4-BE49-F238E27FC236}">
                <a16:creationId xmlns:a16="http://schemas.microsoft.com/office/drawing/2014/main" id="{C379AB26-924E-88B7-955F-8DD0C2EF1153}"/>
              </a:ext>
            </a:extLst>
          </p:cNvPr>
          <p:cNvSpPr/>
          <p:nvPr/>
        </p:nvSpPr>
        <p:spPr>
          <a:xfrm>
            <a:off x="7296151" y="4170952"/>
            <a:ext cx="2590842" cy="1057275"/>
          </a:xfrm>
          <a:prstGeom prst="roundRect">
            <a:avLst/>
          </a:prstGeom>
          <a:noFill/>
          <a:ln w="76200">
            <a:solidFill>
              <a:srgbClr val="AB3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descr="&#10;One of three vertical blue arrows are present, pointing downward towards specific columns on the spreadsheet, indicating a flow or sequence of data and drawing attention to those particular metrics.">
            <a:extLst>
              <a:ext uri="{FF2B5EF4-FFF2-40B4-BE49-F238E27FC236}">
                <a16:creationId xmlns:a16="http://schemas.microsoft.com/office/drawing/2014/main" id="{0530141A-1E7B-729F-1A36-E8C276B3DBF4}"/>
              </a:ext>
            </a:extLst>
          </p:cNvPr>
          <p:cNvSpPr/>
          <p:nvPr/>
        </p:nvSpPr>
        <p:spPr>
          <a:xfrm>
            <a:off x="7741272" y="3828533"/>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descr="&#10;Two of three vertical blue arrows are present, pointing downward towards specific columns on the spreadsheet, indicating a flow or sequence of data and drawing attention to those particular metrics.">
            <a:extLst>
              <a:ext uri="{FF2B5EF4-FFF2-40B4-BE49-F238E27FC236}">
                <a16:creationId xmlns:a16="http://schemas.microsoft.com/office/drawing/2014/main" id="{4287EB45-5534-BABA-882C-571B6A3054A7}"/>
              </a:ext>
            </a:extLst>
          </p:cNvPr>
          <p:cNvSpPr/>
          <p:nvPr/>
        </p:nvSpPr>
        <p:spPr>
          <a:xfrm>
            <a:off x="8629003" y="3833607"/>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descr="&#10;Three of three vertical blue arrows are present, pointing downward towards specific columns on the spreadsheet, indicating a flow or sequence of data and drawing attention to those particular metrics.">
            <a:extLst>
              <a:ext uri="{FF2B5EF4-FFF2-40B4-BE49-F238E27FC236}">
                <a16:creationId xmlns:a16="http://schemas.microsoft.com/office/drawing/2014/main" id="{8CA96A2B-CF6B-EADB-B41E-02109F19A6AE}"/>
              </a:ext>
            </a:extLst>
          </p:cNvPr>
          <p:cNvSpPr/>
          <p:nvPr/>
        </p:nvSpPr>
        <p:spPr>
          <a:xfrm>
            <a:off x="9516734" y="3828532"/>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B5651AB-A086-4239-A92E-0F055EA6CF3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4808" y="135157"/>
            <a:ext cx="690585" cy="580224"/>
          </a:xfrm>
          <a:prstGeom prst="rect">
            <a:avLst/>
          </a:prstGeom>
        </p:spPr>
      </p:pic>
      <p:pic>
        <p:nvPicPr>
          <p:cNvPr id="12" name="Picture 11">
            <a:extLst>
              <a:ext uri="{FF2B5EF4-FFF2-40B4-BE49-F238E27FC236}">
                <a16:creationId xmlns:a16="http://schemas.microsoft.com/office/drawing/2014/main" id="{66A22233-AE81-4A04-8613-E9604AC697E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0433" y="715380"/>
            <a:ext cx="569920" cy="569920"/>
          </a:xfrm>
          <a:prstGeom prst="rect">
            <a:avLst/>
          </a:prstGeom>
        </p:spPr>
      </p:pic>
    </p:spTree>
    <p:extLst>
      <p:ext uri="{BB962C8B-B14F-4D97-AF65-F5344CB8AC3E}">
        <p14:creationId xmlns:p14="http://schemas.microsoft.com/office/powerpoint/2010/main" val="2126663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ACC201-51AA-43E7-6D9C-9AF40FDBC1D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Accountability Summary Graduation Tab</a:t>
            </a:r>
          </a:p>
        </p:txBody>
      </p:sp>
      <p:sp>
        <p:nvSpPr>
          <p:cNvPr id="15" name="TextBox 14">
            <a:extLst>
              <a:ext uri="{FF2B5EF4-FFF2-40B4-BE49-F238E27FC236}">
                <a16:creationId xmlns:a16="http://schemas.microsoft.com/office/drawing/2014/main" id="{FFAC8861-7B06-445F-8924-CDD85182C64C}"/>
              </a:ext>
            </a:extLst>
          </p:cNvPr>
          <p:cNvSpPr txBox="1"/>
          <p:nvPr/>
        </p:nvSpPr>
        <p:spPr>
          <a:xfrm>
            <a:off x="822961" y="169080"/>
            <a:ext cx="4330337" cy="584775"/>
          </a:xfrm>
          <a:prstGeom prst="rect">
            <a:avLst/>
          </a:prstGeom>
          <a:noFill/>
        </p:spPr>
        <p:txBody>
          <a:bodyPr wrap="square" rtlCol="0">
            <a:spAutoFit/>
          </a:bodyPr>
          <a:lstStyle/>
          <a:p>
            <a:r>
              <a:rPr lang="en-US" sz="3200" b="1">
                <a:solidFill>
                  <a:schemeClr val="accent6">
                    <a:lumMod val="75000"/>
                  </a:schemeClr>
                </a:solidFill>
              </a:rPr>
              <a:t>Accountability Summary</a:t>
            </a:r>
            <a:endParaRPr lang="en-US" sz="3200"/>
          </a:p>
        </p:txBody>
      </p:sp>
      <p:sp>
        <p:nvSpPr>
          <p:cNvPr id="14" name="TextBox 13">
            <a:extLst>
              <a:ext uri="{FF2B5EF4-FFF2-40B4-BE49-F238E27FC236}">
                <a16:creationId xmlns:a16="http://schemas.microsoft.com/office/drawing/2014/main" id="{D940DA53-9CD5-4EB4-A3F5-B6D55BCC069C}"/>
              </a:ext>
            </a:extLst>
          </p:cNvPr>
          <p:cNvSpPr txBox="1"/>
          <p:nvPr/>
        </p:nvSpPr>
        <p:spPr>
          <a:xfrm>
            <a:off x="1382906" y="753855"/>
            <a:ext cx="4976948"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Graduation Tab</a:t>
            </a:r>
            <a:endParaRPr lang="en-US" sz="2800" b="1">
              <a:solidFill>
                <a:schemeClr val="accent6">
                  <a:lumMod val="75000"/>
                </a:schemeClr>
              </a:solidFill>
            </a:endParaRPr>
          </a:p>
        </p:txBody>
      </p:sp>
      <p:sp>
        <p:nvSpPr>
          <p:cNvPr id="8" name="Rectangle 7" descr="The arrow w">
            <a:extLst>
              <a:ext uri="{FF2B5EF4-FFF2-40B4-BE49-F238E27FC236}">
                <a16:creationId xmlns:a16="http://schemas.microsoft.com/office/drawing/2014/main" id="{43ADAFEA-EB73-4AFB-9FD0-977282C63F93}"/>
              </a:ext>
            </a:extLst>
          </p:cNvPr>
          <p:cNvSpPr/>
          <p:nvPr/>
        </p:nvSpPr>
        <p:spPr>
          <a:xfrm>
            <a:off x="592694" y="1527809"/>
            <a:ext cx="11037053" cy="646331"/>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for Status and Change, and Graduation scores for 4- and 5-year Rate data </a:t>
            </a:r>
            <a:r>
              <a:rPr lang="en-US" i="1"/>
              <a:t>and </a:t>
            </a:r>
            <a:r>
              <a:rPr lang="en-US" altLang="en-US" i="1"/>
              <a:t>any Federal Classifications if applicable.</a:t>
            </a:r>
            <a:endParaRPr lang="en-US" i="1"/>
          </a:p>
        </p:txBody>
      </p:sp>
      <p:pic>
        <p:nvPicPr>
          <p:cNvPr id="7" name="Picture 6" descr="A screenshot of a spreadsheet titled &quot;Accountability Summary - Graduation Tab The spreadsheet displays columns labeled from A to N with the following headers:&#10;&#10;A: Code&#10;B: District Name&#10;C: School Name&#10;D: Demographic Group&#10;E: Federal Classification&#10;F: Federal Classification Minimum N&#10;G: Graduation Indicator Score&#10;H: Graduation Indicator Rating&#10;I: Current Yr Graduation Status&#10;J: Current Yr Graduation Status Level&#10;K: Prior Yr Graduation Status&#10;L: Graduation Change Difference&#10;M: Graduation Change Level&#10;N: Graduation Applied Change">
            <a:extLst>
              <a:ext uri="{FF2B5EF4-FFF2-40B4-BE49-F238E27FC236}">
                <a16:creationId xmlns:a16="http://schemas.microsoft.com/office/drawing/2014/main" id="{CCC8AADD-3DCF-D884-2073-140D0EF9E1EA}"/>
              </a:ext>
            </a:extLst>
          </p:cNvPr>
          <p:cNvPicPr>
            <a:picLocks noChangeAspect="1"/>
          </p:cNvPicPr>
          <p:nvPr/>
        </p:nvPicPr>
        <p:blipFill>
          <a:blip r:embed="rId2"/>
          <a:stretch>
            <a:fillRect/>
          </a:stretch>
        </p:blipFill>
        <p:spPr>
          <a:xfrm>
            <a:off x="130206" y="2881733"/>
            <a:ext cx="11789546" cy="790832"/>
          </a:xfrm>
          <a:prstGeom prst="rect">
            <a:avLst/>
          </a:prstGeom>
        </p:spPr>
      </p:pic>
      <p:sp>
        <p:nvSpPr>
          <p:cNvPr id="22" name="Rectangle: Rounded Corners 21" descr="A blue box emphasizes two columns on the spreadsheet related to graduation indicators. The columns within the highlighted box are:&#10;&#10;G: Graduation Indicator Score&#10;H: Graduation Indicator Rating">
            <a:extLst>
              <a:ext uri="{FF2B5EF4-FFF2-40B4-BE49-F238E27FC236}">
                <a16:creationId xmlns:a16="http://schemas.microsoft.com/office/drawing/2014/main" id="{B5D086DD-1F2D-F392-0982-AB576A501386}"/>
              </a:ext>
            </a:extLst>
          </p:cNvPr>
          <p:cNvSpPr/>
          <p:nvPr/>
        </p:nvSpPr>
        <p:spPr>
          <a:xfrm>
            <a:off x="5237824" y="3093848"/>
            <a:ext cx="1661165" cy="578718"/>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descr="&#10;A vertical blue arrow points downward, positioned above column H, labeled &quot;Graduation Indicator Rating,&quot; drawing attention to this specific column and emphasizing the importance or sequence of the graduation indicator rating data.">
            <a:extLst>
              <a:ext uri="{FF2B5EF4-FFF2-40B4-BE49-F238E27FC236}">
                <a16:creationId xmlns:a16="http://schemas.microsoft.com/office/drawing/2014/main" id="{00C3D788-8CB2-4664-5E2A-261A185D9CFF}"/>
              </a:ext>
            </a:extLst>
          </p:cNvPr>
          <p:cNvSpPr/>
          <p:nvPr/>
        </p:nvSpPr>
        <p:spPr>
          <a:xfrm>
            <a:off x="6528531" y="2466033"/>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he columns are labeled from O to T with the following headers:&#10;&#10;O: 4yr Cohort Graduation&#10;P: Numerator&#10;Q: Denominator&#10;R: Rate&#10;S: 5yr Cohort Graduation&#10;T: Rate&#10;This section provides structured data points to evaluate graduation rates based on 4-year and 5-year cohort groups. For each cohort, the Numerator and Denominator are listed, followed by the calculated Rate. The layout allows for a side-by-side comparison of graduation rates across different timeframes.">
            <a:extLst>
              <a:ext uri="{FF2B5EF4-FFF2-40B4-BE49-F238E27FC236}">
                <a16:creationId xmlns:a16="http://schemas.microsoft.com/office/drawing/2014/main" id="{651242E6-1F49-855E-C665-323E22F409B3}"/>
              </a:ext>
            </a:extLst>
          </p:cNvPr>
          <p:cNvPicPr>
            <a:picLocks noChangeAspect="1"/>
          </p:cNvPicPr>
          <p:nvPr/>
        </p:nvPicPr>
        <p:blipFill>
          <a:blip r:embed="rId3"/>
          <a:stretch>
            <a:fillRect/>
          </a:stretch>
        </p:blipFill>
        <p:spPr>
          <a:xfrm>
            <a:off x="2890997" y="4211160"/>
            <a:ext cx="6010275" cy="962025"/>
          </a:xfrm>
          <a:prstGeom prst="rect">
            <a:avLst/>
          </a:prstGeom>
        </p:spPr>
      </p:pic>
      <p:sp>
        <p:nvSpPr>
          <p:cNvPr id="18" name="Arrow: Down 17" descr="A vertical blue arrow points downward, positioned above column Q, labeled &quot;Rate,&quot; highlighting and drawing attention to this specific column, emphasizing its significance in the context of calculating graduation rates.">
            <a:extLst>
              <a:ext uri="{FF2B5EF4-FFF2-40B4-BE49-F238E27FC236}">
                <a16:creationId xmlns:a16="http://schemas.microsoft.com/office/drawing/2014/main" id="{320D7A7A-6C1E-1A8A-3C42-741AE6BF837C}"/>
              </a:ext>
            </a:extLst>
          </p:cNvPr>
          <p:cNvSpPr/>
          <p:nvPr/>
        </p:nvSpPr>
        <p:spPr>
          <a:xfrm>
            <a:off x="5443363" y="3897253"/>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descr="A vertical blue arrow points downward, positioned above column T, labeled &quot;Rate,&quot; highlighting and drawing attention to this specific column, emphasizing its significance in the context of calculating graduation rates.">
            <a:extLst>
              <a:ext uri="{FF2B5EF4-FFF2-40B4-BE49-F238E27FC236}">
                <a16:creationId xmlns:a16="http://schemas.microsoft.com/office/drawing/2014/main" id="{2A7D8394-3293-B5FE-AAAE-3CC1AC112D48}"/>
              </a:ext>
            </a:extLst>
          </p:cNvPr>
          <p:cNvSpPr/>
          <p:nvPr/>
        </p:nvSpPr>
        <p:spPr>
          <a:xfrm>
            <a:off x="8443441" y="3897252"/>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descr="&#10;A red box emphasizes the word &quot;Rate&quot; in two columns of the spreadsheet. The highlighted term indicates a specific metric used to evaluate and represent graduation percentages based on cohort data within the presented context.&#10;&#10;&#10;&#10;&#10;">
            <a:extLst>
              <a:ext uri="{FF2B5EF4-FFF2-40B4-BE49-F238E27FC236}">
                <a16:creationId xmlns:a16="http://schemas.microsoft.com/office/drawing/2014/main" id="{C4919291-7346-A7BA-FC6F-E3461DF87BE6}"/>
              </a:ext>
            </a:extLst>
          </p:cNvPr>
          <p:cNvSpPr/>
          <p:nvPr/>
        </p:nvSpPr>
        <p:spPr>
          <a:xfrm>
            <a:off x="5237824" y="4714043"/>
            <a:ext cx="714463" cy="514182"/>
          </a:xfrm>
          <a:prstGeom prst="roundRect">
            <a:avLst/>
          </a:prstGeom>
          <a:noFill/>
          <a:ln w="76200">
            <a:solidFill>
              <a:srgbClr val="AB3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descr="A red box emphasizes the word &quot;Rate&quot; in two columns of the spreadsheet. The highlighted term indicates a specific metric used to evaluate and represent graduation percentages based on cohort data within the presented context.&#10;&#10;&#10;&#10;&#10;">
            <a:extLst>
              <a:ext uri="{FF2B5EF4-FFF2-40B4-BE49-F238E27FC236}">
                <a16:creationId xmlns:a16="http://schemas.microsoft.com/office/drawing/2014/main" id="{5D6E6631-5492-FAC6-ECB7-09A2F72AB6B3}"/>
              </a:ext>
            </a:extLst>
          </p:cNvPr>
          <p:cNvSpPr/>
          <p:nvPr/>
        </p:nvSpPr>
        <p:spPr>
          <a:xfrm>
            <a:off x="8139196" y="4651899"/>
            <a:ext cx="762076" cy="576326"/>
          </a:xfrm>
          <a:prstGeom prst="roundRect">
            <a:avLst/>
          </a:prstGeom>
          <a:noFill/>
          <a:ln w="76200">
            <a:solidFill>
              <a:srgbClr val="AB3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1E2244E-FF41-4939-A25B-BFC05E2625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2695" y="725071"/>
            <a:ext cx="664528" cy="664528"/>
          </a:xfrm>
          <a:prstGeom prst="rect">
            <a:avLst/>
          </a:prstGeom>
        </p:spPr>
      </p:pic>
      <p:pic>
        <p:nvPicPr>
          <p:cNvPr id="12" name="Picture 11">
            <a:extLst>
              <a:ext uri="{FF2B5EF4-FFF2-40B4-BE49-F238E27FC236}">
                <a16:creationId xmlns:a16="http://schemas.microsoft.com/office/drawing/2014/main" id="{BE9CD09D-ECCD-4ACA-8121-E5C1CB71C81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289" y="117567"/>
            <a:ext cx="762672" cy="607504"/>
          </a:xfrm>
          <a:prstGeom prst="rect">
            <a:avLst/>
          </a:prstGeom>
        </p:spPr>
      </p:pic>
    </p:spTree>
    <p:extLst>
      <p:ext uri="{BB962C8B-B14F-4D97-AF65-F5344CB8AC3E}">
        <p14:creationId xmlns:p14="http://schemas.microsoft.com/office/powerpoint/2010/main" val="2274142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5EF9-647A-4444-B239-D24EB9551882}"/>
              </a:ext>
            </a:extLst>
          </p:cNvPr>
          <p:cNvSpPr>
            <a:spLocks noGrp="1"/>
          </p:cNvSpPr>
          <p:nvPr>
            <p:ph type="title"/>
          </p:nvPr>
        </p:nvSpPr>
        <p:spPr>
          <a:xfrm>
            <a:off x="732584" y="192263"/>
            <a:ext cx="5134815" cy="568096"/>
          </a:xfrm>
        </p:spPr>
        <p:txBody>
          <a:bodyPr>
            <a:normAutofit fontScale="90000"/>
          </a:bodyPr>
          <a:lstStyle/>
          <a:p>
            <a:r>
              <a:rPr lang="en-US" b="1">
                <a:solidFill>
                  <a:srgbClr val="079DA9"/>
                </a:solidFill>
              </a:rPr>
              <a:t>Accountability </a:t>
            </a:r>
            <a:r>
              <a:rPr lang="en-US" b="1">
                <a:solidFill>
                  <a:schemeClr val="bg1"/>
                </a:solidFill>
              </a:rPr>
              <a:t>NAPD</a:t>
            </a:r>
            <a:endParaRPr lang="en-US">
              <a:solidFill>
                <a:schemeClr val="bg1"/>
              </a:solidFill>
            </a:endParaRPr>
          </a:p>
        </p:txBody>
      </p:sp>
      <p:sp>
        <p:nvSpPr>
          <p:cNvPr id="15" name="TextBox 14">
            <a:extLst>
              <a:ext uri="{FF2B5EF4-FFF2-40B4-BE49-F238E27FC236}">
                <a16:creationId xmlns:a16="http://schemas.microsoft.com/office/drawing/2014/main" id="{25E9307F-ED04-4915-A2FB-E5693CC2EA98}"/>
              </a:ext>
            </a:extLst>
          </p:cNvPr>
          <p:cNvSpPr txBox="1"/>
          <p:nvPr/>
        </p:nvSpPr>
        <p:spPr>
          <a:xfrm>
            <a:off x="992043" y="743858"/>
            <a:ext cx="2605714" cy="584775"/>
          </a:xfrm>
          <a:prstGeom prst="rect">
            <a:avLst/>
          </a:prstGeom>
          <a:noFill/>
        </p:spPr>
        <p:txBody>
          <a:bodyPr wrap="square" rtlCol="0">
            <a:spAutoFit/>
          </a:bodyPr>
          <a:lstStyle/>
          <a:p>
            <a:r>
              <a:rPr lang="en-US" sz="3200" b="1">
                <a:solidFill>
                  <a:srgbClr val="079DA9"/>
                </a:solidFill>
              </a:rPr>
              <a:t>NAPD Level</a:t>
            </a:r>
            <a:endParaRPr lang="en-US" sz="3200"/>
          </a:p>
        </p:txBody>
      </p:sp>
      <p:sp>
        <p:nvSpPr>
          <p:cNvPr id="18" name="TextBox 17">
            <a:extLst>
              <a:ext uri="{FF2B5EF4-FFF2-40B4-BE49-F238E27FC236}">
                <a16:creationId xmlns:a16="http://schemas.microsoft.com/office/drawing/2014/main" id="{2C3D72D0-B04C-4B57-BA5C-6B22C73C0AA9}"/>
              </a:ext>
            </a:extLst>
          </p:cNvPr>
          <p:cNvSpPr txBox="1"/>
          <p:nvPr/>
        </p:nvSpPr>
        <p:spPr>
          <a:xfrm>
            <a:off x="1369802" y="1311880"/>
            <a:ext cx="3514156" cy="523220"/>
          </a:xfrm>
          <a:prstGeom prst="rect">
            <a:avLst/>
          </a:prstGeom>
          <a:noFill/>
        </p:spPr>
        <p:txBody>
          <a:bodyPr wrap="square" rtlCol="0">
            <a:spAutoFit/>
          </a:bodyPr>
          <a:lstStyle/>
          <a:p>
            <a:r>
              <a:rPr lang="en-US" sz="2800" b="1">
                <a:solidFill>
                  <a:srgbClr val="079DA9"/>
                </a:solidFill>
              </a:rPr>
              <a:t>Accountable NAPD</a:t>
            </a:r>
            <a:endParaRPr lang="en-US" sz="2800"/>
          </a:p>
        </p:txBody>
      </p:sp>
      <p:sp>
        <p:nvSpPr>
          <p:cNvPr id="7" name="Rectangle 6" descr="The arrow w">
            <a:extLst>
              <a:ext uri="{FF2B5EF4-FFF2-40B4-BE49-F238E27FC236}">
                <a16:creationId xmlns:a16="http://schemas.microsoft.com/office/drawing/2014/main" id="{7AC606FF-5A08-46DB-9F3F-B7D9767A6C08}"/>
              </a:ext>
            </a:extLst>
          </p:cNvPr>
          <p:cNvSpPr/>
          <p:nvPr/>
        </p:nvSpPr>
        <p:spPr>
          <a:xfrm>
            <a:off x="221942" y="1778614"/>
            <a:ext cx="11523214" cy="1015663"/>
          </a:xfrm>
          <a:prstGeom prst="rect">
            <a:avLst/>
          </a:prstGeom>
        </p:spPr>
        <p:txBody>
          <a:bodyPr wrap="square">
            <a:spAutoFit/>
          </a:bodyPr>
          <a:lstStyle/>
          <a:p>
            <a:r>
              <a:rPr lang="en-US" sz="2000"/>
              <a:t>This spreadsheet contains </a:t>
            </a:r>
            <a:r>
              <a:rPr lang="en-US" altLang="en-US" sz="2000" i="1"/>
              <a:t>aggregated data for NAPD performance percentages of 100-day students, reported by demographic groups, for the district and all schools, all content areas, and all assessed levels (E/M/H).  This spreadsheet also provides the suppressed data</a:t>
            </a:r>
            <a:endParaRPr lang="en-US" sz="2000" strike="sngStrike">
              <a:solidFill>
                <a:srgbClr val="FF0000"/>
              </a:solidFill>
            </a:endParaRPr>
          </a:p>
        </p:txBody>
      </p:sp>
      <p:pic>
        <p:nvPicPr>
          <p:cNvPr id="6" name="Picture 5" descr="A screenshot of a spreadsheet titled &quot;Accountability - NAPD Level&quot; from the &quot;Accountable NAPD&quot; tab. The spreadsheet showcases columns labeled from A to Q, with the following visible headers:&#10;&#10;A: Accountable School Code&#10;B: District Name&#10;C: School Name&#10;D: Type&#10;E: Level&#10;F: School&#10;G: Demographic Group&#10;H: Suppression&#10;I: Enrollment&#10;J: NAPD Population&#10;K: NAPD Population % of all students&#10;L: Novice %&#10;M: Apprentice %&#10;N: Proficient %&#10;O: Distinguished %&#10;P: Proficient/ Distinguished %&#10;Q: Index">
            <a:extLst>
              <a:ext uri="{FF2B5EF4-FFF2-40B4-BE49-F238E27FC236}">
                <a16:creationId xmlns:a16="http://schemas.microsoft.com/office/drawing/2014/main" id="{F747B5CC-BD90-7606-2F58-76510501B5DB}"/>
              </a:ext>
            </a:extLst>
          </p:cNvPr>
          <p:cNvPicPr>
            <a:picLocks noChangeAspect="1"/>
          </p:cNvPicPr>
          <p:nvPr/>
        </p:nvPicPr>
        <p:blipFill>
          <a:blip r:embed="rId3"/>
          <a:stretch>
            <a:fillRect/>
          </a:stretch>
        </p:blipFill>
        <p:spPr>
          <a:xfrm>
            <a:off x="100892" y="3088909"/>
            <a:ext cx="11816178" cy="888254"/>
          </a:xfrm>
          <a:prstGeom prst="rect">
            <a:avLst/>
          </a:prstGeom>
        </p:spPr>
      </p:pic>
      <p:sp>
        <p:nvSpPr>
          <p:cNvPr id="3" name="Rectangle: Rounded Corners 2" descr="A red square highlights column E on the spreadsheet, labeled &quot;Level.&quot; This emphasized column indicates a specific metric or categorization related to the educational level or grade of the students or institutions being assessed within the provided context. The highlight suggests the column's significance or the need for special attention in the dataset.">
            <a:extLst>
              <a:ext uri="{FF2B5EF4-FFF2-40B4-BE49-F238E27FC236}">
                <a16:creationId xmlns:a16="http://schemas.microsoft.com/office/drawing/2014/main" id="{0EB1652A-68A6-3201-D561-D5BBE3B731D2}"/>
              </a:ext>
            </a:extLst>
          </p:cNvPr>
          <p:cNvSpPr/>
          <p:nvPr/>
        </p:nvSpPr>
        <p:spPr>
          <a:xfrm>
            <a:off x="2875625" y="3445990"/>
            <a:ext cx="532661" cy="548163"/>
          </a:xfrm>
          <a:prstGeom prst="roundRect">
            <a:avLst/>
          </a:prstGeom>
          <a:noFill/>
          <a:ln w="76200">
            <a:solidFill>
              <a:srgbClr val="AB3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Diagram 21" descr="Contains text that states: Schools/Districts will receive suppressed accountability data that will not be publicly reported. These data are provided for internal school/district leadership review but should not be shared or discussed in public settings even past the data embargo phase. Suppressed data are indicated in red font in the spreadsheets. &#10;">
            <a:extLst>
              <a:ext uri="{FF2B5EF4-FFF2-40B4-BE49-F238E27FC236}">
                <a16:creationId xmlns:a16="http://schemas.microsoft.com/office/drawing/2014/main" id="{C28D1D96-83F7-8C28-F25E-9ED366353301}"/>
              </a:ext>
            </a:extLst>
          </p:cNvPr>
          <p:cNvGraphicFramePr/>
          <p:nvPr>
            <p:extLst>
              <p:ext uri="{D42A27DB-BD31-4B8C-83A1-F6EECF244321}">
                <p14:modId xmlns:p14="http://schemas.microsoft.com/office/powerpoint/2010/main" val="2570536820"/>
              </p:ext>
            </p:extLst>
          </p:nvPr>
        </p:nvGraphicFramePr>
        <p:xfrm>
          <a:off x="221942" y="3822211"/>
          <a:ext cx="5840028" cy="1460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10;A section of a spreadsheet focuses on metrics related to student performance and reasons for data suppression. The columns are labeled from R to X with the following headers:&#10;&#10;R: Suppressed Reason&#10;S: Novice %&#10;T: Apprentice %&#10;U: Proficient %&#10;V: Distinguished %&#10;W: Proficient/ Distinguished %&#10;X: Index">
            <a:extLst>
              <a:ext uri="{FF2B5EF4-FFF2-40B4-BE49-F238E27FC236}">
                <a16:creationId xmlns:a16="http://schemas.microsoft.com/office/drawing/2014/main" id="{DD0125FD-733B-17A3-5BDB-6E4200A26D6F}"/>
              </a:ext>
            </a:extLst>
          </p:cNvPr>
          <p:cNvPicPr>
            <a:picLocks noChangeAspect="1"/>
          </p:cNvPicPr>
          <p:nvPr/>
        </p:nvPicPr>
        <p:blipFill>
          <a:blip r:embed="rId9"/>
          <a:stretch>
            <a:fillRect/>
          </a:stretch>
        </p:blipFill>
        <p:spPr>
          <a:xfrm>
            <a:off x="6183020" y="4266079"/>
            <a:ext cx="5734050" cy="1095375"/>
          </a:xfrm>
          <a:prstGeom prst="rect">
            <a:avLst/>
          </a:prstGeom>
        </p:spPr>
      </p:pic>
      <p:sp>
        <p:nvSpPr>
          <p:cNvPr id="21" name="Flowchart: Alternate Process 20" descr="A blue square emphasizes column R on the spreadsheet, labeled &quot;Suppressed Reason.&quot; This highlighted column indicates the specific reasons or criteria for which certain data points in the dataset are suppressed or not publicly disclosed. The blue emphasis suggests the importance or relevance of understanding why certain data might be withheld in the presented context.">
            <a:extLst>
              <a:ext uri="{FF2B5EF4-FFF2-40B4-BE49-F238E27FC236}">
                <a16:creationId xmlns:a16="http://schemas.microsoft.com/office/drawing/2014/main" id="{FAE07794-B8F8-130F-39A0-9758DE463188}"/>
              </a:ext>
            </a:extLst>
          </p:cNvPr>
          <p:cNvSpPr/>
          <p:nvPr/>
        </p:nvSpPr>
        <p:spPr>
          <a:xfrm>
            <a:off x="6183020" y="4266079"/>
            <a:ext cx="1123025" cy="1095375"/>
          </a:xfrm>
          <a:prstGeom prst="flowChartAlternateProcess">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A0995CB-A117-0A0A-345C-03D92D8A5DDA}"/>
              </a:ext>
            </a:extLst>
          </p:cNvPr>
          <p:cNvSpPr txBox="1"/>
          <p:nvPr/>
        </p:nvSpPr>
        <p:spPr>
          <a:xfrm>
            <a:off x="1347702" y="5361454"/>
            <a:ext cx="8682361" cy="369332"/>
          </a:xfrm>
          <a:prstGeom prst="rect">
            <a:avLst/>
          </a:prstGeom>
          <a:noFill/>
        </p:spPr>
        <p:txBody>
          <a:bodyPr wrap="square" rtlCol="0">
            <a:spAutoFit/>
          </a:bodyPr>
          <a:lstStyle/>
          <a:p>
            <a:r>
              <a:rPr lang="en-US" b="1"/>
              <a:t>Note:</a:t>
            </a:r>
            <a:r>
              <a:rPr lang="en-US"/>
              <a:t> Suppressed Results are also included in other spreadsheets</a:t>
            </a:r>
          </a:p>
        </p:txBody>
      </p:sp>
      <p:pic>
        <p:nvPicPr>
          <p:cNvPr id="17" name="Picture 16">
            <a:extLst>
              <a:ext uri="{FF2B5EF4-FFF2-40B4-BE49-F238E27FC236}">
                <a16:creationId xmlns:a16="http://schemas.microsoft.com/office/drawing/2014/main" id="{4CD5341B-43B9-4A4C-B09A-C00438D4018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850886" y="1373796"/>
            <a:ext cx="518916" cy="413341"/>
          </a:xfrm>
          <a:prstGeom prst="rect">
            <a:avLst/>
          </a:prstGeom>
        </p:spPr>
      </p:pic>
      <p:pic>
        <p:nvPicPr>
          <p:cNvPr id="5" name="Picture 4">
            <a:extLst>
              <a:ext uri="{FF2B5EF4-FFF2-40B4-BE49-F238E27FC236}">
                <a16:creationId xmlns:a16="http://schemas.microsoft.com/office/drawing/2014/main" id="{09A2D379-C297-422B-8BB1-3311014CCA01}"/>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665" y="99803"/>
            <a:ext cx="680920" cy="753016"/>
          </a:xfrm>
          <a:prstGeom prst="rect">
            <a:avLst/>
          </a:prstGeom>
        </p:spPr>
      </p:pic>
      <p:pic>
        <p:nvPicPr>
          <p:cNvPr id="16" name="Picture 15">
            <a:extLst>
              <a:ext uri="{FF2B5EF4-FFF2-40B4-BE49-F238E27FC236}">
                <a16:creationId xmlns:a16="http://schemas.microsoft.com/office/drawing/2014/main" id="{5B1A95E9-0C0D-4DF2-9D3C-0C79113F4841}"/>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spTree>
    <p:extLst>
      <p:ext uri="{BB962C8B-B14F-4D97-AF65-F5344CB8AC3E}">
        <p14:creationId xmlns:p14="http://schemas.microsoft.com/office/powerpoint/2010/main" val="304379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2E50-374D-FE86-0105-44D06DFBDCB4}"/>
              </a:ext>
            </a:extLst>
          </p:cNvPr>
          <p:cNvSpPr>
            <a:spLocks noGrp="1"/>
          </p:cNvSpPr>
          <p:nvPr>
            <p:ph type="title"/>
          </p:nvPr>
        </p:nvSpPr>
        <p:spPr>
          <a:xfrm>
            <a:off x="593272" y="0"/>
            <a:ext cx="10515600" cy="1325563"/>
          </a:xfrm>
        </p:spPr>
        <p:txBody>
          <a:bodyPr/>
          <a:lstStyle/>
          <a:p>
            <a:r>
              <a:rPr lang="en-US"/>
              <a:t>Quality Control Day Confirmed</a:t>
            </a:r>
          </a:p>
        </p:txBody>
      </p:sp>
      <p:sp>
        <p:nvSpPr>
          <p:cNvPr id="3" name="Content Placeholder 2">
            <a:extLst>
              <a:ext uri="{FF2B5EF4-FFF2-40B4-BE49-F238E27FC236}">
                <a16:creationId xmlns:a16="http://schemas.microsoft.com/office/drawing/2014/main" id="{E713034C-93CC-F514-F025-6B747DB8A280}"/>
              </a:ext>
            </a:extLst>
          </p:cNvPr>
          <p:cNvSpPr>
            <a:spLocks noGrp="1"/>
          </p:cNvSpPr>
          <p:nvPr>
            <p:ph idx="1"/>
          </p:nvPr>
        </p:nvSpPr>
        <p:spPr>
          <a:xfrm>
            <a:off x="838200" y="1464195"/>
            <a:ext cx="10025744" cy="4163106"/>
          </a:xfrm>
        </p:spPr>
        <p:txBody>
          <a:bodyPr/>
          <a:lstStyle/>
          <a:p>
            <a:pPr marL="0" indent="0">
              <a:buNone/>
            </a:pPr>
            <a:r>
              <a:rPr lang="en-US" sz="2600"/>
              <a:t>Quality Control (QC) Day will occur on Oct. 17 from 9 a.m.- 4 p.m. ET. </a:t>
            </a:r>
          </a:p>
          <a:p>
            <a:pPr marL="0" indent="0">
              <a:buNone/>
            </a:pPr>
            <a:r>
              <a:rPr lang="en-US" sz="2600"/>
              <a:t>The purpose of the QC Day is for District Assessment Coordinators (DACs) to identify systemic issues in accountability data prior to any public release. </a:t>
            </a:r>
          </a:p>
          <a:p>
            <a:pPr marL="0" indent="0">
              <a:buNone/>
            </a:pPr>
            <a:endParaRPr lang="en-US" sz="2600"/>
          </a:p>
          <a:p>
            <a:pPr marL="0" indent="0">
              <a:buNone/>
            </a:pPr>
            <a:endParaRPr lang="en-US"/>
          </a:p>
        </p:txBody>
      </p:sp>
    </p:spTree>
    <p:extLst>
      <p:ext uri="{BB962C8B-B14F-4D97-AF65-F5344CB8AC3E}">
        <p14:creationId xmlns:p14="http://schemas.microsoft.com/office/powerpoint/2010/main" val="1365232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5EF9-647A-4444-B239-D24EB9551882}"/>
              </a:ext>
            </a:extLst>
          </p:cNvPr>
          <p:cNvSpPr>
            <a:spLocks noGrp="1"/>
          </p:cNvSpPr>
          <p:nvPr>
            <p:ph type="title"/>
          </p:nvPr>
        </p:nvSpPr>
        <p:spPr>
          <a:xfrm>
            <a:off x="732585" y="192263"/>
            <a:ext cx="10121462" cy="568096"/>
          </a:xfrm>
        </p:spPr>
        <p:txBody>
          <a:bodyPr>
            <a:normAutofit fontScale="90000"/>
          </a:bodyPr>
          <a:lstStyle/>
          <a:p>
            <a:r>
              <a:rPr lang="en-US">
                <a:solidFill>
                  <a:srgbClr val="079DA9"/>
                </a:solidFill>
              </a:rPr>
              <a:t>Accountability </a:t>
            </a:r>
            <a:r>
              <a:rPr lang="en-US">
                <a:solidFill>
                  <a:schemeClr val="bg1"/>
                </a:solidFill>
              </a:rPr>
              <a:t>QSCS Survey Aggregate</a:t>
            </a:r>
          </a:p>
        </p:txBody>
      </p:sp>
      <p:sp>
        <p:nvSpPr>
          <p:cNvPr id="15" name="TextBox 14">
            <a:extLst>
              <a:ext uri="{FF2B5EF4-FFF2-40B4-BE49-F238E27FC236}">
                <a16:creationId xmlns:a16="http://schemas.microsoft.com/office/drawing/2014/main" id="{25E9307F-ED04-4915-A2FB-E5693CC2EA98}"/>
              </a:ext>
            </a:extLst>
          </p:cNvPr>
          <p:cNvSpPr txBox="1"/>
          <p:nvPr/>
        </p:nvSpPr>
        <p:spPr>
          <a:xfrm>
            <a:off x="992043" y="743858"/>
            <a:ext cx="2605714" cy="523220"/>
          </a:xfrm>
          <a:prstGeom prst="rect">
            <a:avLst/>
          </a:prstGeom>
          <a:noFill/>
        </p:spPr>
        <p:txBody>
          <a:bodyPr wrap="square" rtlCol="0">
            <a:spAutoFit/>
          </a:bodyPr>
          <a:lstStyle/>
          <a:p>
            <a:r>
              <a:rPr lang="en-US" sz="2800" b="1">
                <a:solidFill>
                  <a:srgbClr val="079DA9"/>
                </a:solidFill>
              </a:rPr>
              <a:t>QSCS</a:t>
            </a:r>
          </a:p>
        </p:txBody>
      </p:sp>
      <p:sp>
        <p:nvSpPr>
          <p:cNvPr id="18" name="TextBox 17">
            <a:extLst>
              <a:ext uri="{FF2B5EF4-FFF2-40B4-BE49-F238E27FC236}">
                <a16:creationId xmlns:a16="http://schemas.microsoft.com/office/drawing/2014/main" id="{2C3D72D0-B04C-4B57-BA5C-6B22C73C0AA9}"/>
              </a:ext>
            </a:extLst>
          </p:cNvPr>
          <p:cNvSpPr txBox="1"/>
          <p:nvPr/>
        </p:nvSpPr>
        <p:spPr>
          <a:xfrm>
            <a:off x="1369802" y="1311880"/>
            <a:ext cx="3514156" cy="523220"/>
          </a:xfrm>
          <a:prstGeom prst="rect">
            <a:avLst/>
          </a:prstGeom>
          <a:noFill/>
        </p:spPr>
        <p:txBody>
          <a:bodyPr wrap="square" rtlCol="0">
            <a:spAutoFit/>
          </a:bodyPr>
          <a:lstStyle/>
          <a:p>
            <a:r>
              <a:rPr lang="en-US" sz="2800" b="1">
                <a:solidFill>
                  <a:srgbClr val="079DA9"/>
                </a:solidFill>
              </a:rPr>
              <a:t>Survey Aggregate</a:t>
            </a:r>
          </a:p>
        </p:txBody>
      </p:sp>
      <p:sp>
        <p:nvSpPr>
          <p:cNvPr id="7" name="Rectangle 6" descr="The arrow w">
            <a:extLst>
              <a:ext uri="{FF2B5EF4-FFF2-40B4-BE49-F238E27FC236}">
                <a16:creationId xmlns:a16="http://schemas.microsoft.com/office/drawing/2014/main" id="{7AC606FF-5A08-46DB-9F3F-B7D9767A6C08}"/>
              </a:ext>
            </a:extLst>
          </p:cNvPr>
          <p:cNvSpPr/>
          <p:nvPr/>
        </p:nvSpPr>
        <p:spPr>
          <a:xfrm>
            <a:off x="221942" y="1778614"/>
            <a:ext cx="11523214" cy="1015663"/>
          </a:xfrm>
          <a:prstGeom prst="rect">
            <a:avLst/>
          </a:prstGeom>
        </p:spPr>
        <p:txBody>
          <a:bodyPr wrap="square">
            <a:spAutoFit/>
          </a:bodyPr>
          <a:lstStyle/>
          <a:p>
            <a:r>
              <a:rPr lang="en-US" sz="2000"/>
              <a:t>This spreadsheet contains </a:t>
            </a:r>
            <a:r>
              <a:rPr lang="en-US" altLang="en-US" sz="2000" i="1"/>
              <a:t>aggregated data for the Quality of School Climate and Safety for 100-day students, reported by demographic groups, for the district and all schools, and all assessed levels (E/M/H).  </a:t>
            </a:r>
            <a:endParaRPr lang="en-US" sz="2000" strike="sngStrike">
              <a:solidFill>
                <a:srgbClr val="FF0000"/>
              </a:solidFill>
            </a:endParaRPr>
          </a:p>
        </p:txBody>
      </p:sp>
      <p:pic>
        <p:nvPicPr>
          <p:cNvPr id="10" name="Picture 9" descr="A screenshot of a section of a spreadsheet titled &quot;Accountability - QSCS Survey Aggregate.&quot;&#10;&#10;The visible columns in the snapshot are labeled from E to P and have the following headers:&#10;&#10;E: Level&#10;F: Demographic Group&#10;G: Question&#10;H: Suppression&#10;I: Participants&#10;J: Tested&#10;K: Participation Rate&#10;L: Strongly Disagree %&#10;M: Disagree %&#10;N: Agree %&#10;O: Strongly Agree %&#10;P: Question Index">
            <a:extLst>
              <a:ext uri="{FF2B5EF4-FFF2-40B4-BE49-F238E27FC236}">
                <a16:creationId xmlns:a16="http://schemas.microsoft.com/office/drawing/2014/main" id="{63CD0A6B-EA13-9B73-CD24-F4B1CFF9CE20}"/>
              </a:ext>
            </a:extLst>
          </p:cNvPr>
          <p:cNvPicPr>
            <a:picLocks noChangeAspect="1"/>
          </p:cNvPicPr>
          <p:nvPr/>
        </p:nvPicPr>
        <p:blipFill rotWithShape="1">
          <a:blip r:embed="rId3"/>
          <a:srcRect l="23961" t="38877" r="23187" b="52916"/>
          <a:stretch/>
        </p:blipFill>
        <p:spPr bwMode="auto">
          <a:xfrm>
            <a:off x="221941" y="3138487"/>
            <a:ext cx="11632949" cy="1015663"/>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09A2D379-C297-422B-8BB1-3311014CCA0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5" y="99803"/>
            <a:ext cx="680920" cy="753016"/>
          </a:xfrm>
          <a:prstGeom prst="rect">
            <a:avLst/>
          </a:prstGeom>
        </p:spPr>
      </p:pic>
      <p:pic>
        <p:nvPicPr>
          <p:cNvPr id="16" name="Picture 15">
            <a:extLst>
              <a:ext uri="{FF2B5EF4-FFF2-40B4-BE49-F238E27FC236}">
                <a16:creationId xmlns:a16="http://schemas.microsoft.com/office/drawing/2014/main" id="{5B1A95E9-0C0D-4DF2-9D3C-0C79113F48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17" name="Picture 16">
            <a:extLst>
              <a:ext uri="{FF2B5EF4-FFF2-40B4-BE49-F238E27FC236}">
                <a16:creationId xmlns:a16="http://schemas.microsoft.com/office/drawing/2014/main" id="{4CD5341B-43B9-4A4C-B09A-C00438D4018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0886" y="1373796"/>
            <a:ext cx="518916" cy="413341"/>
          </a:xfrm>
          <a:prstGeom prst="rect">
            <a:avLst/>
          </a:prstGeom>
        </p:spPr>
      </p:pic>
    </p:spTree>
    <p:extLst>
      <p:ext uri="{BB962C8B-B14F-4D97-AF65-F5344CB8AC3E}">
        <p14:creationId xmlns:p14="http://schemas.microsoft.com/office/powerpoint/2010/main" val="1142897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13B7-433F-4BF9-AA9A-CDC2BED3E06A}"/>
              </a:ext>
            </a:extLst>
          </p:cNvPr>
          <p:cNvSpPr>
            <a:spLocks noGrp="1"/>
          </p:cNvSpPr>
          <p:nvPr>
            <p:ph type="title"/>
          </p:nvPr>
        </p:nvSpPr>
        <p:spPr>
          <a:xfrm>
            <a:off x="8279806" y="7479463"/>
            <a:ext cx="3492137" cy="701994"/>
          </a:xfrm>
        </p:spPr>
        <p:txBody>
          <a:bodyPr>
            <a:normAutofit fontScale="90000"/>
          </a:bodyPr>
          <a:lstStyle/>
          <a:p>
            <a:r>
              <a:rPr lang="en-US" sz="2400"/>
              <a:t>Demographics, 4- and 5-year cohort rates </a:t>
            </a:r>
          </a:p>
        </p:txBody>
      </p:sp>
      <p:sp>
        <p:nvSpPr>
          <p:cNvPr id="19" name="TextBox 18">
            <a:extLst>
              <a:ext uri="{FF2B5EF4-FFF2-40B4-BE49-F238E27FC236}">
                <a16:creationId xmlns:a16="http://schemas.microsoft.com/office/drawing/2014/main" id="{5F1C49BE-1864-4029-BCBB-AE0D4E1F8F79}"/>
              </a:ext>
            </a:extLst>
          </p:cNvPr>
          <p:cNvSpPr txBox="1"/>
          <p:nvPr/>
        </p:nvSpPr>
        <p:spPr>
          <a:xfrm>
            <a:off x="708636" y="127357"/>
            <a:ext cx="4030625" cy="707886"/>
          </a:xfrm>
          <a:prstGeom prst="rect">
            <a:avLst/>
          </a:prstGeom>
          <a:noFill/>
        </p:spPr>
        <p:txBody>
          <a:bodyPr wrap="square" rtlCol="0">
            <a:spAutoFit/>
          </a:bodyPr>
          <a:lstStyle/>
          <a:p>
            <a:r>
              <a:rPr lang="en-US" sz="4000" b="1">
                <a:solidFill>
                  <a:srgbClr val="00B050"/>
                </a:solidFill>
                <a:latin typeface="+mj-lt"/>
              </a:rPr>
              <a:t>Student Data</a:t>
            </a:r>
            <a:endParaRPr lang="en-US" sz="4000"/>
          </a:p>
        </p:txBody>
      </p:sp>
      <p:sp>
        <p:nvSpPr>
          <p:cNvPr id="14" name="TextBox 13">
            <a:extLst>
              <a:ext uri="{FF2B5EF4-FFF2-40B4-BE49-F238E27FC236}">
                <a16:creationId xmlns:a16="http://schemas.microsoft.com/office/drawing/2014/main" id="{CC18F95D-D4EC-4D15-BD0D-FB04B1084134}"/>
              </a:ext>
            </a:extLst>
          </p:cNvPr>
          <p:cNvSpPr txBox="1"/>
          <p:nvPr/>
        </p:nvSpPr>
        <p:spPr>
          <a:xfrm>
            <a:off x="992043" y="743858"/>
            <a:ext cx="2605714" cy="584775"/>
          </a:xfrm>
          <a:prstGeom prst="rect">
            <a:avLst/>
          </a:prstGeom>
          <a:noFill/>
        </p:spPr>
        <p:txBody>
          <a:bodyPr wrap="square" rtlCol="0">
            <a:spAutoFit/>
          </a:bodyPr>
          <a:lstStyle/>
          <a:p>
            <a:r>
              <a:rPr lang="en-US" sz="3200" b="1">
                <a:solidFill>
                  <a:srgbClr val="00B050"/>
                </a:solidFill>
              </a:rPr>
              <a:t>Graduates</a:t>
            </a:r>
            <a:endParaRPr lang="en-US" sz="3200">
              <a:solidFill>
                <a:srgbClr val="00B050"/>
              </a:solidFill>
            </a:endParaRPr>
          </a:p>
        </p:txBody>
      </p:sp>
      <p:sp>
        <p:nvSpPr>
          <p:cNvPr id="15" name="TextBox 14">
            <a:extLst>
              <a:ext uri="{FF2B5EF4-FFF2-40B4-BE49-F238E27FC236}">
                <a16:creationId xmlns:a16="http://schemas.microsoft.com/office/drawing/2014/main" id="{9FE0EC3C-1D9F-4F6E-B5BF-CABCD01EF833}"/>
              </a:ext>
            </a:extLst>
          </p:cNvPr>
          <p:cNvSpPr txBox="1"/>
          <p:nvPr/>
        </p:nvSpPr>
        <p:spPr>
          <a:xfrm>
            <a:off x="1369802" y="1311880"/>
            <a:ext cx="7042678" cy="523220"/>
          </a:xfrm>
          <a:prstGeom prst="rect">
            <a:avLst/>
          </a:prstGeom>
          <a:noFill/>
        </p:spPr>
        <p:txBody>
          <a:bodyPr wrap="square" rtlCol="0">
            <a:spAutoFit/>
          </a:bodyPr>
          <a:lstStyle/>
          <a:p>
            <a:r>
              <a:rPr lang="en-US" sz="2800" b="1">
                <a:solidFill>
                  <a:srgbClr val="00B050"/>
                </a:solidFill>
              </a:rPr>
              <a:t>Graduation Student Listing</a:t>
            </a:r>
            <a:endParaRPr lang="en-US" sz="2800">
              <a:solidFill>
                <a:srgbClr val="00B050"/>
              </a:solidFill>
            </a:endParaRPr>
          </a:p>
        </p:txBody>
      </p:sp>
      <p:sp>
        <p:nvSpPr>
          <p:cNvPr id="21" name="Rectangle 20" descr="The arrow w">
            <a:extLst>
              <a:ext uri="{FF2B5EF4-FFF2-40B4-BE49-F238E27FC236}">
                <a16:creationId xmlns:a16="http://schemas.microsoft.com/office/drawing/2014/main" id="{81BCB345-3830-47E2-AB18-BFB01B217640}"/>
              </a:ext>
            </a:extLst>
          </p:cNvPr>
          <p:cNvSpPr/>
          <p:nvPr/>
        </p:nvSpPr>
        <p:spPr>
          <a:xfrm>
            <a:off x="420053" y="2155209"/>
            <a:ext cx="11351890" cy="707886"/>
          </a:xfrm>
          <a:prstGeom prst="rect">
            <a:avLst/>
          </a:prstGeom>
        </p:spPr>
        <p:txBody>
          <a:bodyPr wrap="square">
            <a:spAutoFit/>
          </a:bodyPr>
          <a:lstStyle/>
          <a:p>
            <a:r>
              <a:rPr lang="en-US" sz="2000" i="1">
                <a:solidFill>
                  <a:schemeClr val="tx1"/>
                </a:solidFill>
              </a:rPr>
              <a:t>This spreadsheet includes individual student level data for the 4- and 5-year adjusted cohort graduation.  </a:t>
            </a:r>
            <a:endParaRPr lang="en-US" sz="2000" strike="sngStrike">
              <a:solidFill>
                <a:srgbClr val="FF0000"/>
              </a:solidFill>
              <a:highlight>
                <a:srgbClr val="FFFF00"/>
              </a:highlight>
            </a:endParaRPr>
          </a:p>
        </p:txBody>
      </p:sp>
      <p:pic>
        <p:nvPicPr>
          <p:cNvPr id="8" name="Picture 7" descr="A screenshot of a section of a spreadsheet titled &quot;Student Data - Graduates.&quot;&#10;&#10;The visible columns, from A to N, are labeled as follows:&#10;&#10;A: Cohort&#10;B: On Time&#10;C: Cohort Status&#10;D: School Code&#10;E: Accountability Code&#10;F: Last Name&#10;G: First Name&#10;H: Middle Name&#10;I: SSID&#10;J: DOB&#10;K: Grade&#10;L: End Status&#10;M: End status date&#10;N: Diploma Type">
            <a:extLst>
              <a:ext uri="{FF2B5EF4-FFF2-40B4-BE49-F238E27FC236}">
                <a16:creationId xmlns:a16="http://schemas.microsoft.com/office/drawing/2014/main" id="{3C27AD7E-189B-BF2B-DF1F-51AF7467352D}"/>
              </a:ext>
            </a:extLst>
          </p:cNvPr>
          <p:cNvPicPr>
            <a:picLocks noChangeAspect="1"/>
          </p:cNvPicPr>
          <p:nvPr/>
        </p:nvPicPr>
        <p:blipFill>
          <a:blip r:embed="rId3"/>
          <a:stretch>
            <a:fillRect/>
          </a:stretch>
        </p:blipFill>
        <p:spPr>
          <a:xfrm>
            <a:off x="133164" y="3093583"/>
            <a:ext cx="11789547" cy="670833"/>
          </a:xfrm>
          <a:prstGeom prst="rect">
            <a:avLst/>
          </a:prstGeom>
        </p:spPr>
      </p:pic>
      <p:pic>
        <p:nvPicPr>
          <p:cNvPr id="10" name="Picture 9" descr="A screenshot of a continuation of the &quot;Student Data - Graduates&quot; spreadsheet, focusing on columns O through S. These columns provide additional individual student details. The columns are labeled as follows:&#10;&#10;O: Gender&#10;P: Race&#10;Q: Lunch&#10;R: LEP (Limited English Proficiency)&#10;S: IEP (Individualized Education Program)&#10;Each of these columns represents specific demographic and educational aspects of the students, such as their gender, racial background, lunch status, English proficiency level, and whether they have an individualized education program. This data further enhances the comprehensive understanding of the student's educational and demographic context.">
            <a:extLst>
              <a:ext uri="{FF2B5EF4-FFF2-40B4-BE49-F238E27FC236}">
                <a16:creationId xmlns:a16="http://schemas.microsoft.com/office/drawing/2014/main" id="{601C016F-7676-7503-0498-A313DD254197}"/>
              </a:ext>
            </a:extLst>
          </p:cNvPr>
          <p:cNvPicPr>
            <a:picLocks noChangeAspect="1"/>
          </p:cNvPicPr>
          <p:nvPr/>
        </p:nvPicPr>
        <p:blipFill>
          <a:blip r:embed="rId4"/>
          <a:stretch>
            <a:fillRect/>
          </a:stretch>
        </p:blipFill>
        <p:spPr>
          <a:xfrm>
            <a:off x="3597757" y="4003267"/>
            <a:ext cx="4276725" cy="819150"/>
          </a:xfrm>
          <a:prstGeom prst="rect">
            <a:avLst/>
          </a:prstGeom>
        </p:spPr>
      </p:pic>
      <p:pic>
        <p:nvPicPr>
          <p:cNvPr id="11" name="Picture 10">
            <a:extLst>
              <a:ext uri="{FF2B5EF4-FFF2-40B4-BE49-F238E27FC236}">
                <a16:creationId xmlns:a16="http://schemas.microsoft.com/office/drawing/2014/main" id="{FC594081-51E3-417E-91E5-D05B9911F51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310"/>
            <a:ext cx="796834" cy="881203"/>
          </a:xfrm>
          <a:prstGeom prst="rect">
            <a:avLst/>
          </a:prstGeom>
        </p:spPr>
      </p:pic>
      <p:pic>
        <p:nvPicPr>
          <p:cNvPr id="12" name="Picture 11">
            <a:extLst>
              <a:ext uri="{FF2B5EF4-FFF2-40B4-BE49-F238E27FC236}">
                <a16:creationId xmlns:a16="http://schemas.microsoft.com/office/drawing/2014/main" id="{0270F6E6-F1F0-4B45-8860-5560DF61FEA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13" name="Picture 12">
            <a:extLst>
              <a:ext uri="{FF2B5EF4-FFF2-40B4-BE49-F238E27FC236}">
                <a16:creationId xmlns:a16="http://schemas.microsoft.com/office/drawing/2014/main" id="{6122D9C5-0AAF-4DD5-B8EF-307CFE115A5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50886" y="1373796"/>
            <a:ext cx="518916" cy="413341"/>
          </a:xfrm>
          <a:prstGeom prst="rect">
            <a:avLst/>
          </a:prstGeom>
        </p:spPr>
      </p:pic>
      <p:sp>
        <p:nvSpPr>
          <p:cNvPr id="3" name="Slide Number Placeholder 2">
            <a:extLst>
              <a:ext uri="{FF2B5EF4-FFF2-40B4-BE49-F238E27FC236}">
                <a16:creationId xmlns:a16="http://schemas.microsoft.com/office/drawing/2014/main" id="{B4C222FD-D0AA-AFED-E344-AF685D8DF3D2}"/>
              </a:ext>
            </a:extLst>
          </p:cNvPr>
          <p:cNvSpPr>
            <a:spLocks noGrp="1"/>
          </p:cNvSpPr>
          <p:nvPr>
            <p:ph type="sldNum" sz="quarter" idx="12"/>
          </p:nvPr>
        </p:nvSpPr>
        <p:spPr/>
        <p:txBody>
          <a:bodyPr/>
          <a:lstStyle/>
          <a:p>
            <a:fld id="{354287DC-E20F-4BBE-91C2-47EE09564259}" type="slidenum">
              <a:rPr lang="en-US" smtClean="0"/>
              <a:t>41</a:t>
            </a:fld>
            <a:endParaRPr lang="en-US"/>
          </a:p>
        </p:txBody>
      </p:sp>
    </p:spTree>
    <p:extLst>
      <p:ext uri="{BB962C8B-B14F-4D97-AF65-F5344CB8AC3E}">
        <p14:creationId xmlns:p14="http://schemas.microsoft.com/office/powerpoint/2010/main" val="966020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13B7-433F-4BF9-AA9A-CDC2BED3E06A}"/>
              </a:ext>
            </a:extLst>
          </p:cNvPr>
          <p:cNvSpPr>
            <a:spLocks noGrp="1"/>
          </p:cNvSpPr>
          <p:nvPr>
            <p:ph type="title"/>
          </p:nvPr>
        </p:nvSpPr>
        <p:spPr>
          <a:xfrm>
            <a:off x="7921918" y="7417639"/>
            <a:ext cx="4121925" cy="644011"/>
          </a:xfrm>
        </p:spPr>
        <p:txBody>
          <a:bodyPr>
            <a:noAutofit/>
          </a:bodyPr>
          <a:lstStyle/>
          <a:p>
            <a:r>
              <a:rPr lang="en-US" sz="2400"/>
              <a:t>Demographics, Academic and Career Ready, Postsecondary Ready, Bonus </a:t>
            </a:r>
          </a:p>
        </p:txBody>
      </p:sp>
      <p:sp>
        <p:nvSpPr>
          <p:cNvPr id="19" name="TextBox 18">
            <a:extLst>
              <a:ext uri="{FF2B5EF4-FFF2-40B4-BE49-F238E27FC236}">
                <a16:creationId xmlns:a16="http://schemas.microsoft.com/office/drawing/2014/main" id="{5F1C49BE-1864-4029-BCBB-AE0D4E1F8F79}"/>
              </a:ext>
            </a:extLst>
          </p:cNvPr>
          <p:cNvSpPr txBox="1"/>
          <p:nvPr/>
        </p:nvSpPr>
        <p:spPr>
          <a:xfrm>
            <a:off x="706390" y="68866"/>
            <a:ext cx="4030625" cy="707886"/>
          </a:xfrm>
          <a:prstGeom prst="rect">
            <a:avLst/>
          </a:prstGeom>
          <a:noFill/>
        </p:spPr>
        <p:txBody>
          <a:bodyPr wrap="square" rtlCol="0">
            <a:spAutoFit/>
          </a:bodyPr>
          <a:lstStyle/>
          <a:p>
            <a:r>
              <a:rPr lang="en-US" sz="4000" b="1">
                <a:solidFill>
                  <a:srgbClr val="00B050"/>
                </a:solidFill>
                <a:latin typeface="+mj-lt"/>
              </a:rPr>
              <a:t>Student Data</a:t>
            </a:r>
            <a:endParaRPr lang="en-US" sz="4000"/>
          </a:p>
        </p:txBody>
      </p:sp>
      <p:sp>
        <p:nvSpPr>
          <p:cNvPr id="14" name="TextBox 13">
            <a:extLst>
              <a:ext uri="{FF2B5EF4-FFF2-40B4-BE49-F238E27FC236}">
                <a16:creationId xmlns:a16="http://schemas.microsoft.com/office/drawing/2014/main" id="{CC18F95D-D4EC-4D15-BD0D-FB04B1084134}"/>
              </a:ext>
            </a:extLst>
          </p:cNvPr>
          <p:cNvSpPr txBox="1"/>
          <p:nvPr/>
        </p:nvSpPr>
        <p:spPr>
          <a:xfrm>
            <a:off x="992043" y="743858"/>
            <a:ext cx="2605714" cy="584775"/>
          </a:xfrm>
          <a:prstGeom prst="rect">
            <a:avLst/>
          </a:prstGeom>
          <a:noFill/>
        </p:spPr>
        <p:txBody>
          <a:bodyPr wrap="square" rtlCol="0">
            <a:spAutoFit/>
          </a:bodyPr>
          <a:lstStyle/>
          <a:p>
            <a:r>
              <a:rPr lang="en-US" sz="3200" b="1">
                <a:solidFill>
                  <a:srgbClr val="00B050"/>
                </a:solidFill>
              </a:rPr>
              <a:t>PSR</a:t>
            </a:r>
            <a:endParaRPr lang="en-US" sz="3200">
              <a:solidFill>
                <a:srgbClr val="00B050"/>
              </a:solidFill>
            </a:endParaRPr>
          </a:p>
        </p:txBody>
      </p:sp>
      <p:sp>
        <p:nvSpPr>
          <p:cNvPr id="15" name="TextBox 14">
            <a:extLst>
              <a:ext uri="{FF2B5EF4-FFF2-40B4-BE49-F238E27FC236}">
                <a16:creationId xmlns:a16="http://schemas.microsoft.com/office/drawing/2014/main" id="{9FE0EC3C-1D9F-4F6E-B5BF-CABCD01EF833}"/>
              </a:ext>
            </a:extLst>
          </p:cNvPr>
          <p:cNvSpPr txBox="1"/>
          <p:nvPr/>
        </p:nvSpPr>
        <p:spPr>
          <a:xfrm>
            <a:off x="1369802" y="1311880"/>
            <a:ext cx="7042678" cy="523220"/>
          </a:xfrm>
          <a:prstGeom prst="rect">
            <a:avLst/>
          </a:prstGeom>
          <a:noFill/>
        </p:spPr>
        <p:txBody>
          <a:bodyPr wrap="square" rtlCol="0">
            <a:spAutoFit/>
          </a:bodyPr>
          <a:lstStyle/>
          <a:p>
            <a:r>
              <a:rPr lang="en-US" sz="2800" b="1">
                <a:solidFill>
                  <a:srgbClr val="00B050"/>
                </a:solidFill>
              </a:rPr>
              <a:t>Postsecondary Ready</a:t>
            </a:r>
            <a:endParaRPr lang="en-US" sz="2800">
              <a:solidFill>
                <a:srgbClr val="00B050"/>
              </a:solidFill>
            </a:endParaRPr>
          </a:p>
        </p:txBody>
      </p:sp>
      <p:sp>
        <p:nvSpPr>
          <p:cNvPr id="17" name="Rectangle 16" descr="The arrow w">
            <a:extLst>
              <a:ext uri="{FF2B5EF4-FFF2-40B4-BE49-F238E27FC236}">
                <a16:creationId xmlns:a16="http://schemas.microsoft.com/office/drawing/2014/main" id="{7EB15935-F851-4DAA-BEF6-FD3AC91E1123}"/>
              </a:ext>
            </a:extLst>
          </p:cNvPr>
          <p:cNvSpPr/>
          <p:nvPr/>
        </p:nvSpPr>
        <p:spPr>
          <a:xfrm>
            <a:off x="306977" y="1874678"/>
            <a:ext cx="11351890" cy="707886"/>
          </a:xfrm>
          <a:prstGeom prst="rect">
            <a:avLst/>
          </a:prstGeom>
        </p:spPr>
        <p:txBody>
          <a:bodyPr wrap="square">
            <a:spAutoFit/>
          </a:bodyPr>
          <a:lstStyle/>
          <a:p>
            <a:r>
              <a:rPr lang="en-US" sz="2000" i="1">
                <a:solidFill>
                  <a:schemeClr val="tx1"/>
                </a:solidFill>
              </a:rPr>
              <a:t>This spreadsheet includes </a:t>
            </a:r>
            <a:r>
              <a:rPr lang="en-US" altLang="en-US" sz="2000" i="1">
                <a:solidFill>
                  <a:schemeClr val="tx1">
                    <a:lumMod val="85000"/>
                    <a:lumOff val="15000"/>
                  </a:schemeClr>
                </a:solidFill>
                <a:latin typeface="+mn-lt"/>
              </a:rPr>
              <a:t>individual student level data for Academic and Career Readiness, including Bonus counts for earning industry certification in high-demand sectors.</a:t>
            </a:r>
            <a:endParaRPr lang="en-US" sz="2000" strike="sngStrike">
              <a:solidFill>
                <a:srgbClr val="FF0000"/>
              </a:solidFill>
              <a:highlight>
                <a:srgbClr val="FFFF00"/>
              </a:highlight>
            </a:endParaRPr>
          </a:p>
        </p:txBody>
      </p:sp>
      <p:pic>
        <p:nvPicPr>
          <p:cNvPr id="5" name="Picture 4" descr=" screenshot of the &quot;Student Data - PSR Postsecondary Ready&quot; spreadsheet displaying columns A through N. These columns provide individual student-level data related to their academic and career readiness. The columns are labeled as follows:&#10;&#10;A: Accountability (100 days) School Code&#10;B: Where the student's enrollment is associated with&#10;C: Last Name&#10;D: First Name&#10;E: Middle Name&#10;F: SSID&#10;G: Date Of Birth&#10;H: Race/Ethnicity&#10;I: English Learner&#10;J: Disability&#10;K: Student Graduated&#10;L: Alternate Assessment Student&#10;M: Match to Scores">
            <a:extLst>
              <a:ext uri="{FF2B5EF4-FFF2-40B4-BE49-F238E27FC236}">
                <a16:creationId xmlns:a16="http://schemas.microsoft.com/office/drawing/2014/main" id="{92B880B0-D6B6-37F7-B189-0387A11428F6}"/>
              </a:ext>
            </a:extLst>
          </p:cNvPr>
          <p:cNvPicPr>
            <a:picLocks noChangeAspect="1"/>
          </p:cNvPicPr>
          <p:nvPr/>
        </p:nvPicPr>
        <p:blipFill>
          <a:blip r:embed="rId3"/>
          <a:stretch>
            <a:fillRect/>
          </a:stretch>
        </p:blipFill>
        <p:spPr>
          <a:xfrm>
            <a:off x="179033" y="2795599"/>
            <a:ext cx="11833934" cy="1095486"/>
          </a:xfrm>
          <a:prstGeom prst="rect">
            <a:avLst/>
          </a:prstGeom>
        </p:spPr>
      </p:pic>
      <p:pic>
        <p:nvPicPr>
          <p:cNvPr id="7" name="Picture 6" descr="Screenshot of a spreadsheet titled 'Student Data' under the section 'PSR - Postsecondary Ready' by the Kentucky Department of Education. The spreadsheet provides individual student level data related to Academic and Career Readiness. Columns are as follows:&#10;&#10;O: Postsecondary Ready&#10;P: Academic Ready&#10;Q: Career Ready&#10;R: Career Bonus&#10;S: ACT English Test&#10;T: ACT Mathematics Test Date&#10;U: ACT Reading Test Date&#10;V: ACT English Test&#10;W: ACT Mathematics&#10;X: ACT Reading&#10;Y: AP Test Name&#10;Z: AP Score&#10;AA: Dual Credit Academic&#10;AB: KYOTE English&#10;AC: KYOTE Mathematics&#10;AD: KYOTE College Ready Mathematics&#10;AE: KYOTE College Algebra.">
            <a:extLst>
              <a:ext uri="{FF2B5EF4-FFF2-40B4-BE49-F238E27FC236}">
                <a16:creationId xmlns:a16="http://schemas.microsoft.com/office/drawing/2014/main" id="{E7726978-1FDB-B614-6CB3-C29ADEFA9EA2}"/>
              </a:ext>
            </a:extLst>
          </p:cNvPr>
          <p:cNvPicPr>
            <a:picLocks noChangeAspect="1"/>
          </p:cNvPicPr>
          <p:nvPr/>
        </p:nvPicPr>
        <p:blipFill>
          <a:blip r:embed="rId4"/>
          <a:stretch>
            <a:fillRect/>
          </a:stretch>
        </p:blipFill>
        <p:spPr>
          <a:xfrm>
            <a:off x="306977" y="4303306"/>
            <a:ext cx="11479834" cy="846111"/>
          </a:xfrm>
          <a:prstGeom prst="rect">
            <a:avLst/>
          </a:prstGeom>
        </p:spPr>
      </p:pic>
      <p:pic>
        <p:nvPicPr>
          <p:cNvPr id="11" name="Picture 10">
            <a:extLst>
              <a:ext uri="{FF2B5EF4-FFF2-40B4-BE49-F238E27FC236}">
                <a16:creationId xmlns:a16="http://schemas.microsoft.com/office/drawing/2014/main" id="{FC594081-51E3-417E-91E5-D05B9911F51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310"/>
            <a:ext cx="796834" cy="881203"/>
          </a:xfrm>
          <a:prstGeom prst="rect">
            <a:avLst/>
          </a:prstGeom>
        </p:spPr>
      </p:pic>
      <p:pic>
        <p:nvPicPr>
          <p:cNvPr id="12" name="Picture 11">
            <a:extLst>
              <a:ext uri="{FF2B5EF4-FFF2-40B4-BE49-F238E27FC236}">
                <a16:creationId xmlns:a16="http://schemas.microsoft.com/office/drawing/2014/main" id="{0270F6E6-F1F0-4B45-8860-5560DF61FEA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13" name="Picture 12">
            <a:extLst>
              <a:ext uri="{FF2B5EF4-FFF2-40B4-BE49-F238E27FC236}">
                <a16:creationId xmlns:a16="http://schemas.microsoft.com/office/drawing/2014/main" id="{6122D9C5-0AAF-4DD5-B8EF-307CFE115A5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50886" y="1373796"/>
            <a:ext cx="518916" cy="413341"/>
          </a:xfrm>
          <a:prstGeom prst="rect">
            <a:avLst/>
          </a:prstGeom>
        </p:spPr>
      </p:pic>
    </p:spTree>
    <p:extLst>
      <p:ext uri="{BB962C8B-B14F-4D97-AF65-F5344CB8AC3E}">
        <p14:creationId xmlns:p14="http://schemas.microsoft.com/office/powerpoint/2010/main" val="3049251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A226B807-314E-40D6-B20E-487B3CDC1FFF}"/>
              </a:ext>
            </a:extLst>
          </p:cNvPr>
          <p:cNvSpPr>
            <a:spLocks noGrp="1"/>
          </p:cNvSpPr>
          <p:nvPr>
            <p:ph type="title"/>
          </p:nvPr>
        </p:nvSpPr>
        <p:spPr>
          <a:xfrm>
            <a:off x="7514271" y="7634577"/>
            <a:ext cx="4418237" cy="1323438"/>
          </a:xfrm>
        </p:spPr>
        <p:txBody>
          <a:bodyPr>
            <a:noAutofit/>
          </a:bodyPr>
          <a:lstStyle/>
          <a:p>
            <a:r>
              <a:rPr lang="en-US" sz="2400">
                <a:solidFill>
                  <a:schemeClr val="bg2"/>
                </a:solidFill>
              </a:rPr>
              <a:t>Content</a:t>
            </a:r>
            <a:r>
              <a:rPr lang="en-US" sz="2400" baseline="0">
                <a:solidFill>
                  <a:schemeClr val="bg2"/>
                </a:solidFill>
              </a:rPr>
              <a:t> Assessments, Allegation Score Changes, Demographics, Indicator Inclusion</a:t>
            </a:r>
            <a:endParaRPr lang="en-US" sz="2800">
              <a:solidFill>
                <a:schemeClr val="bg2"/>
              </a:solidFill>
            </a:endParaRPr>
          </a:p>
        </p:txBody>
      </p:sp>
      <p:sp>
        <p:nvSpPr>
          <p:cNvPr id="32" name="TextBox 31">
            <a:extLst>
              <a:ext uri="{FF2B5EF4-FFF2-40B4-BE49-F238E27FC236}">
                <a16:creationId xmlns:a16="http://schemas.microsoft.com/office/drawing/2014/main" id="{4F87B52C-5BA0-4D13-9D6F-BC6FC2899C61}"/>
              </a:ext>
            </a:extLst>
          </p:cNvPr>
          <p:cNvSpPr txBox="1"/>
          <p:nvPr/>
        </p:nvSpPr>
        <p:spPr>
          <a:xfrm>
            <a:off x="708636" y="127357"/>
            <a:ext cx="4030625" cy="707886"/>
          </a:xfrm>
          <a:prstGeom prst="rect">
            <a:avLst/>
          </a:prstGeom>
          <a:noFill/>
        </p:spPr>
        <p:txBody>
          <a:bodyPr wrap="square" rtlCol="0">
            <a:spAutoFit/>
          </a:bodyPr>
          <a:lstStyle/>
          <a:p>
            <a:r>
              <a:rPr lang="en-US" sz="4000" b="1">
                <a:solidFill>
                  <a:srgbClr val="00B050"/>
                </a:solidFill>
                <a:latin typeface="+mj-lt"/>
              </a:rPr>
              <a:t>Student Data</a:t>
            </a:r>
            <a:endParaRPr lang="en-US" sz="4000"/>
          </a:p>
        </p:txBody>
      </p:sp>
      <p:sp>
        <p:nvSpPr>
          <p:cNvPr id="23" name="TextBox 22">
            <a:extLst>
              <a:ext uri="{FF2B5EF4-FFF2-40B4-BE49-F238E27FC236}">
                <a16:creationId xmlns:a16="http://schemas.microsoft.com/office/drawing/2014/main" id="{A76D2694-EDB5-4C77-A2A2-C65299E9285A}"/>
              </a:ext>
            </a:extLst>
          </p:cNvPr>
          <p:cNvSpPr txBox="1"/>
          <p:nvPr/>
        </p:nvSpPr>
        <p:spPr>
          <a:xfrm>
            <a:off x="992043" y="773835"/>
            <a:ext cx="2390503" cy="584775"/>
          </a:xfrm>
          <a:prstGeom prst="rect">
            <a:avLst/>
          </a:prstGeom>
          <a:noFill/>
        </p:spPr>
        <p:txBody>
          <a:bodyPr wrap="square" rtlCol="0">
            <a:spAutoFit/>
          </a:bodyPr>
          <a:lstStyle/>
          <a:p>
            <a:r>
              <a:rPr lang="en-US" sz="3200" b="1">
                <a:solidFill>
                  <a:srgbClr val="00B050"/>
                </a:solidFill>
                <a:latin typeface="+mj-lt"/>
              </a:rPr>
              <a:t>Tests</a:t>
            </a:r>
            <a:endParaRPr lang="en-US" sz="3200">
              <a:latin typeface="+mj-lt"/>
            </a:endParaRPr>
          </a:p>
        </p:txBody>
      </p:sp>
      <p:sp>
        <p:nvSpPr>
          <p:cNvPr id="24" name="TextBox 23">
            <a:extLst>
              <a:ext uri="{FF2B5EF4-FFF2-40B4-BE49-F238E27FC236}">
                <a16:creationId xmlns:a16="http://schemas.microsoft.com/office/drawing/2014/main" id="{782D59A3-9D06-4A95-994F-332AB407B25D}"/>
              </a:ext>
            </a:extLst>
          </p:cNvPr>
          <p:cNvSpPr txBox="1"/>
          <p:nvPr/>
        </p:nvSpPr>
        <p:spPr>
          <a:xfrm>
            <a:off x="1448665" y="1318932"/>
            <a:ext cx="5287254" cy="523220"/>
          </a:xfrm>
          <a:prstGeom prst="rect">
            <a:avLst/>
          </a:prstGeom>
          <a:noFill/>
        </p:spPr>
        <p:txBody>
          <a:bodyPr wrap="square" rtlCol="0">
            <a:spAutoFit/>
          </a:bodyPr>
          <a:lstStyle/>
          <a:p>
            <a:r>
              <a:rPr kumimoji="0" lang="en-US" sz="2800" b="1" i="0" u="none" strike="noStrike" kern="1200" cap="none" spc="0" normalizeH="0" baseline="0" noProof="0">
                <a:ln>
                  <a:noFill/>
                </a:ln>
                <a:solidFill>
                  <a:srgbClr val="00B050"/>
                </a:solidFill>
                <a:effectLst/>
                <a:uLnTx/>
                <a:uFillTx/>
                <a:latin typeface="Franklin Gothic Medium" panose="020B0603020102020204"/>
                <a:ea typeface="+mj-ea"/>
                <a:cs typeface="+mj-cs"/>
              </a:rPr>
              <a:t>Student Listings</a:t>
            </a:r>
            <a:endParaRPr lang="en-US" sz="2800"/>
          </a:p>
        </p:txBody>
      </p:sp>
      <p:sp>
        <p:nvSpPr>
          <p:cNvPr id="27" name="TextBox 26">
            <a:extLst>
              <a:ext uri="{FF2B5EF4-FFF2-40B4-BE49-F238E27FC236}">
                <a16:creationId xmlns:a16="http://schemas.microsoft.com/office/drawing/2014/main" id="{5982F8FE-8794-46FF-AFF2-84CC39B92633}"/>
              </a:ext>
            </a:extLst>
          </p:cNvPr>
          <p:cNvSpPr txBox="1"/>
          <p:nvPr/>
        </p:nvSpPr>
        <p:spPr>
          <a:xfrm>
            <a:off x="1659086" y="1827981"/>
            <a:ext cx="5579391" cy="461665"/>
          </a:xfrm>
          <a:prstGeom prst="rect">
            <a:avLst/>
          </a:prstGeom>
          <a:noFill/>
        </p:spPr>
        <p:txBody>
          <a:bodyPr wrap="square" rtlCol="0">
            <a:spAutoFit/>
          </a:bodyPr>
          <a:lstStyle/>
          <a:p>
            <a:r>
              <a:rPr kumimoji="0" lang="en-US" sz="2400" b="1" i="1" u="none" strike="noStrike" kern="1200" cap="none" spc="0" normalizeH="0" baseline="0" noProof="0">
                <a:ln>
                  <a:noFill/>
                </a:ln>
                <a:solidFill>
                  <a:srgbClr val="00B050"/>
                </a:solidFill>
                <a:effectLst/>
                <a:uLnTx/>
                <a:uFillTx/>
                <a:latin typeface="Franklin Gothic Medium" panose="020B0603020102020204"/>
                <a:ea typeface="+mj-ea"/>
                <a:cs typeface="+mj-cs"/>
              </a:rPr>
              <a:t>Content Assessments </a:t>
            </a:r>
            <a:r>
              <a:rPr lang="en-US" sz="2400" b="1" strike="noStrike">
                <a:solidFill>
                  <a:srgbClr val="00B050"/>
                </a:solidFill>
                <a:latin typeface="Franklin Gothic Medium" panose="020B0603020102020204"/>
                <a:ea typeface="+mj-ea"/>
                <a:cs typeface="+mj-cs"/>
              </a:rPr>
              <a:t>Tab</a:t>
            </a:r>
            <a:endParaRPr lang="en-US" sz="2400" strike="sngStrike"/>
          </a:p>
        </p:txBody>
      </p:sp>
      <p:sp>
        <p:nvSpPr>
          <p:cNvPr id="6" name="Rectangle 5" descr="The arrow w">
            <a:extLst>
              <a:ext uri="{FF2B5EF4-FFF2-40B4-BE49-F238E27FC236}">
                <a16:creationId xmlns:a16="http://schemas.microsoft.com/office/drawing/2014/main" id="{1C3EC77F-3C70-4310-87B6-9A5A5EA8DE0C}"/>
              </a:ext>
            </a:extLst>
          </p:cNvPr>
          <p:cNvSpPr/>
          <p:nvPr/>
        </p:nvSpPr>
        <p:spPr>
          <a:xfrm>
            <a:off x="420055" y="2243292"/>
            <a:ext cx="11351890" cy="923330"/>
          </a:xfrm>
          <a:prstGeom prst="rect">
            <a:avLst/>
          </a:prstGeom>
        </p:spPr>
        <p:txBody>
          <a:bodyPr wrap="square">
            <a:spAutoFit/>
          </a:bodyPr>
          <a:lstStyle/>
          <a:p>
            <a:r>
              <a:rPr lang="en-US" i="1">
                <a:solidFill>
                  <a:schemeClr val="tx1"/>
                </a:solidFill>
              </a:rPr>
              <a:t>This </a:t>
            </a:r>
            <a:r>
              <a:rPr lang="en-US" i="1"/>
              <a:t>worksheet tab</a:t>
            </a:r>
            <a:r>
              <a:rPr lang="en-US" i="1">
                <a:solidFill>
                  <a:schemeClr val="tx1"/>
                </a:solidFill>
              </a:rPr>
              <a:t> includes individual student level data for each content area test (reading, mathematics, science, social studies and writing)</a:t>
            </a:r>
            <a:r>
              <a:rPr lang="en-US" i="1"/>
              <a:t>. The data provide allegation score changes, status of students’ inclusion in each indicator, students’ scale scores, non-participation and performance levels for each assessment, and percentile.</a:t>
            </a:r>
            <a:endParaRPr lang="en-US" strike="sngStrike">
              <a:solidFill>
                <a:srgbClr val="FF0000"/>
              </a:solidFill>
            </a:endParaRPr>
          </a:p>
        </p:txBody>
      </p:sp>
      <p:pic>
        <p:nvPicPr>
          <p:cNvPr id="3" name="Picture 2" descr="Screenshot of a spreadsheet titled 'Student Data' under the sections 'Tests' and 'Student Listings' presented by the Kentucky Department of Education. The highlighted tab is labeled 'Content Assessments Tab'. The description explains that this worksheet contains individual student level data for content area tests in reading, mathematics, science, social studies, and writing. It provides details on score changes, student inclusion status for each indicator, scale scores, non-participation, performance levels, and percentiles. The displayed columns are as follows:&#10;&#10;A: 100 Day Entity&#10;B: SSID&#10;C: Last Name&#10;D: First Name&#10;E: Middle Name&#10;F: Grade&#10;G: Allegation Score Change&#10;H: Ethnicity&#10;I: English Learner&#10;J: Lunch&#10;K: Disability&#10;L: Reading and Mathematics&#10;M: Indicator Inclusion for Science, Social Studies, and Combined Writing.">
            <a:extLst>
              <a:ext uri="{FF2B5EF4-FFF2-40B4-BE49-F238E27FC236}">
                <a16:creationId xmlns:a16="http://schemas.microsoft.com/office/drawing/2014/main" id="{83DE235D-18A2-9576-8408-25A1F4948BE9}"/>
              </a:ext>
            </a:extLst>
          </p:cNvPr>
          <p:cNvPicPr>
            <a:picLocks noChangeAspect="1"/>
          </p:cNvPicPr>
          <p:nvPr/>
        </p:nvPicPr>
        <p:blipFill>
          <a:blip r:embed="rId3"/>
          <a:stretch>
            <a:fillRect/>
          </a:stretch>
        </p:blipFill>
        <p:spPr>
          <a:xfrm>
            <a:off x="1635435" y="3330560"/>
            <a:ext cx="8921130" cy="967737"/>
          </a:xfrm>
          <a:prstGeom prst="rect">
            <a:avLst/>
          </a:prstGeom>
        </p:spPr>
      </p:pic>
      <p:pic>
        <p:nvPicPr>
          <p:cNvPr id="9" name="Picture 8" descr="Screenshot section of a spreadsheet detailing assessment metrics presented by the Kentucky Department of Education. The columns are structured to capture test data related to reading, mathematics, and science. The displayed columns are as follows:&#10;&#10;N: Testing School Code&#10;O: Test&#10;P: Non-Participation&#10;Q: Attempted&#10;R: Scale Score&#10;S: Performance Level&#10;T: Percentile&#10;U: Testing School Code&#10;V: Test&#10;W: Non-Participation&#10;X: Attempted&#10;Y: Scale Score&#10;Z: Performance Level&#10;AA: Percentile&#10;AB: Testing School Code&#10;AC: Test&#10;AD: Non-Participation&#10;AE: Attempted&#10;AF: Scale Score.&#10;">
            <a:extLst>
              <a:ext uri="{FF2B5EF4-FFF2-40B4-BE49-F238E27FC236}">
                <a16:creationId xmlns:a16="http://schemas.microsoft.com/office/drawing/2014/main" id="{7C5EB527-BAAB-0C17-707E-066FD72985B4}"/>
              </a:ext>
            </a:extLst>
          </p:cNvPr>
          <p:cNvPicPr>
            <a:picLocks noChangeAspect="1"/>
          </p:cNvPicPr>
          <p:nvPr/>
        </p:nvPicPr>
        <p:blipFill>
          <a:blip r:embed="rId4"/>
          <a:stretch>
            <a:fillRect/>
          </a:stretch>
        </p:blipFill>
        <p:spPr>
          <a:xfrm>
            <a:off x="323850" y="4312644"/>
            <a:ext cx="11029950" cy="1123950"/>
          </a:xfrm>
          <a:prstGeom prst="rect">
            <a:avLst/>
          </a:prstGeom>
        </p:spPr>
      </p:pic>
      <p:pic>
        <p:nvPicPr>
          <p:cNvPr id="15" name="Picture 14">
            <a:extLst>
              <a:ext uri="{FF2B5EF4-FFF2-40B4-BE49-F238E27FC236}">
                <a16:creationId xmlns:a16="http://schemas.microsoft.com/office/drawing/2014/main" id="{41023E3B-825F-4A84-BD2E-14F27D3BEED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310"/>
            <a:ext cx="796834" cy="881203"/>
          </a:xfrm>
          <a:prstGeom prst="rect">
            <a:avLst/>
          </a:prstGeom>
        </p:spPr>
      </p:pic>
      <p:pic>
        <p:nvPicPr>
          <p:cNvPr id="20" name="Picture 19">
            <a:extLst>
              <a:ext uri="{FF2B5EF4-FFF2-40B4-BE49-F238E27FC236}">
                <a16:creationId xmlns:a16="http://schemas.microsoft.com/office/drawing/2014/main" id="{A9875737-DFB9-4B2A-9EB9-60F5C53A74A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21" name="Picture 20">
            <a:extLst>
              <a:ext uri="{FF2B5EF4-FFF2-40B4-BE49-F238E27FC236}">
                <a16:creationId xmlns:a16="http://schemas.microsoft.com/office/drawing/2014/main" id="{A8A2D007-5897-4EA8-9D7C-8FE9375FDE3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50886" y="1373796"/>
            <a:ext cx="518916" cy="413341"/>
          </a:xfrm>
          <a:prstGeom prst="rect">
            <a:avLst/>
          </a:prstGeom>
        </p:spPr>
      </p:pic>
      <p:pic>
        <p:nvPicPr>
          <p:cNvPr id="22" name="Picture 21">
            <a:extLst>
              <a:ext uri="{FF2B5EF4-FFF2-40B4-BE49-F238E27FC236}">
                <a16:creationId xmlns:a16="http://schemas.microsoft.com/office/drawing/2014/main" id="{5A8B827A-4FCB-49AD-9F1E-A1119AC3914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195955" y="1787789"/>
            <a:ext cx="505420" cy="505420"/>
          </a:xfrm>
          <a:prstGeom prst="rect">
            <a:avLst/>
          </a:prstGeom>
        </p:spPr>
      </p:pic>
    </p:spTree>
    <p:extLst>
      <p:ext uri="{BB962C8B-B14F-4D97-AF65-F5344CB8AC3E}">
        <p14:creationId xmlns:p14="http://schemas.microsoft.com/office/powerpoint/2010/main" val="807066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60AF-BE70-475F-B4A4-49587F7BC1B6}"/>
              </a:ext>
            </a:extLst>
          </p:cNvPr>
          <p:cNvSpPr>
            <a:spLocks noGrp="1"/>
          </p:cNvSpPr>
          <p:nvPr>
            <p:ph type="title"/>
          </p:nvPr>
        </p:nvSpPr>
        <p:spPr>
          <a:xfrm>
            <a:off x="7254348" y="7406640"/>
            <a:ext cx="4937652" cy="707886"/>
          </a:xfrm>
        </p:spPr>
        <p:txBody>
          <a:bodyPr>
            <a:normAutofit fontScale="90000"/>
          </a:bodyPr>
          <a:lstStyle/>
          <a:p>
            <a:r>
              <a:rPr lang="en-US" sz="2700">
                <a:solidFill>
                  <a:schemeClr val="bg2"/>
                </a:solidFill>
              </a:rPr>
              <a:t>Content Assessments Scales Scores, Performance Levels, Non-participation Status, Percentiles</a:t>
            </a:r>
            <a:br>
              <a:rPr lang="en-US">
                <a:solidFill>
                  <a:schemeClr val="bg2"/>
                </a:solidFill>
              </a:rPr>
            </a:br>
            <a:endParaRPr lang="en-US">
              <a:solidFill>
                <a:schemeClr val="bg2"/>
              </a:solidFill>
            </a:endParaRPr>
          </a:p>
        </p:txBody>
      </p:sp>
      <p:sp>
        <p:nvSpPr>
          <p:cNvPr id="26" name="TextBox 25">
            <a:extLst>
              <a:ext uri="{FF2B5EF4-FFF2-40B4-BE49-F238E27FC236}">
                <a16:creationId xmlns:a16="http://schemas.microsoft.com/office/drawing/2014/main" id="{F0BD927F-E71E-4451-A47A-5885FCE8D183}"/>
              </a:ext>
            </a:extLst>
          </p:cNvPr>
          <p:cNvSpPr txBox="1"/>
          <p:nvPr/>
        </p:nvSpPr>
        <p:spPr>
          <a:xfrm>
            <a:off x="708636" y="127357"/>
            <a:ext cx="4030625" cy="707886"/>
          </a:xfrm>
          <a:prstGeom prst="rect">
            <a:avLst/>
          </a:prstGeom>
          <a:noFill/>
        </p:spPr>
        <p:txBody>
          <a:bodyPr wrap="square" rtlCol="0">
            <a:spAutoFit/>
          </a:bodyPr>
          <a:lstStyle/>
          <a:p>
            <a:r>
              <a:rPr lang="en-US" sz="4000" b="1">
                <a:solidFill>
                  <a:srgbClr val="00B050"/>
                </a:solidFill>
                <a:latin typeface="+mj-lt"/>
              </a:rPr>
              <a:t>Student Data </a:t>
            </a:r>
            <a:endParaRPr lang="en-US" sz="4000"/>
          </a:p>
        </p:txBody>
      </p:sp>
      <p:sp>
        <p:nvSpPr>
          <p:cNvPr id="23" name="TextBox 22">
            <a:extLst>
              <a:ext uri="{FF2B5EF4-FFF2-40B4-BE49-F238E27FC236}">
                <a16:creationId xmlns:a16="http://schemas.microsoft.com/office/drawing/2014/main" id="{A76D2694-EDB5-4C77-A2A2-C65299E9285A}"/>
              </a:ext>
            </a:extLst>
          </p:cNvPr>
          <p:cNvSpPr txBox="1"/>
          <p:nvPr/>
        </p:nvSpPr>
        <p:spPr>
          <a:xfrm>
            <a:off x="992043" y="773835"/>
            <a:ext cx="2390503" cy="584775"/>
          </a:xfrm>
          <a:prstGeom prst="rect">
            <a:avLst/>
          </a:prstGeom>
          <a:noFill/>
        </p:spPr>
        <p:txBody>
          <a:bodyPr wrap="square" rtlCol="0">
            <a:spAutoFit/>
          </a:bodyPr>
          <a:lstStyle/>
          <a:p>
            <a:r>
              <a:rPr lang="en-US" sz="3200" b="1">
                <a:solidFill>
                  <a:srgbClr val="00B050"/>
                </a:solidFill>
                <a:latin typeface="+mj-lt"/>
              </a:rPr>
              <a:t>Tests</a:t>
            </a:r>
            <a:endParaRPr lang="en-US" sz="3200">
              <a:latin typeface="+mj-lt"/>
            </a:endParaRPr>
          </a:p>
        </p:txBody>
      </p:sp>
      <p:sp>
        <p:nvSpPr>
          <p:cNvPr id="24" name="TextBox 23">
            <a:extLst>
              <a:ext uri="{FF2B5EF4-FFF2-40B4-BE49-F238E27FC236}">
                <a16:creationId xmlns:a16="http://schemas.microsoft.com/office/drawing/2014/main" id="{782D59A3-9D06-4A95-994F-332AB407B25D}"/>
              </a:ext>
            </a:extLst>
          </p:cNvPr>
          <p:cNvSpPr txBox="1"/>
          <p:nvPr/>
        </p:nvSpPr>
        <p:spPr>
          <a:xfrm>
            <a:off x="1448665" y="1318932"/>
            <a:ext cx="5287254" cy="523220"/>
          </a:xfrm>
          <a:prstGeom prst="rect">
            <a:avLst/>
          </a:prstGeom>
          <a:noFill/>
        </p:spPr>
        <p:txBody>
          <a:bodyPr wrap="square" rtlCol="0">
            <a:spAutoFit/>
          </a:bodyPr>
          <a:lstStyle/>
          <a:p>
            <a:r>
              <a:rPr kumimoji="0" lang="en-US" sz="2800" b="1" i="0" u="none" strike="noStrike" kern="1200" cap="none" spc="0" normalizeH="0" baseline="0" noProof="0">
                <a:ln>
                  <a:noFill/>
                </a:ln>
                <a:solidFill>
                  <a:srgbClr val="00B050"/>
                </a:solidFill>
                <a:effectLst/>
                <a:uLnTx/>
                <a:uFillTx/>
                <a:latin typeface="Franklin Gothic Medium" panose="020B0603020102020204"/>
                <a:ea typeface="+mj-ea"/>
                <a:cs typeface="+mj-cs"/>
              </a:rPr>
              <a:t>Student Listings</a:t>
            </a:r>
            <a:endParaRPr lang="en-US" sz="2800"/>
          </a:p>
        </p:txBody>
      </p:sp>
      <p:sp>
        <p:nvSpPr>
          <p:cNvPr id="27" name="TextBox 26">
            <a:extLst>
              <a:ext uri="{FF2B5EF4-FFF2-40B4-BE49-F238E27FC236}">
                <a16:creationId xmlns:a16="http://schemas.microsoft.com/office/drawing/2014/main" id="{5982F8FE-8794-46FF-AFF2-84CC39B92633}"/>
              </a:ext>
            </a:extLst>
          </p:cNvPr>
          <p:cNvSpPr txBox="1"/>
          <p:nvPr/>
        </p:nvSpPr>
        <p:spPr>
          <a:xfrm>
            <a:off x="1747561" y="1787137"/>
            <a:ext cx="6916725" cy="461665"/>
          </a:xfrm>
          <a:prstGeom prst="rect">
            <a:avLst/>
          </a:prstGeom>
          <a:noFill/>
        </p:spPr>
        <p:txBody>
          <a:bodyPr wrap="square" rtlCol="0">
            <a:spAutoFit/>
          </a:bodyPr>
          <a:lstStyle/>
          <a:p>
            <a:r>
              <a:rPr kumimoji="0" lang="en-US" sz="2400" b="1" i="1" u="none" strike="noStrike" kern="1200" cap="none" spc="0" normalizeH="0" baseline="0" noProof="0">
                <a:ln>
                  <a:noFill/>
                </a:ln>
                <a:solidFill>
                  <a:srgbClr val="00B050"/>
                </a:solidFill>
                <a:effectLst/>
                <a:uLnTx/>
                <a:uFillTx/>
                <a:latin typeface="Franklin Gothic Medium" panose="020B0603020102020204"/>
                <a:ea typeface="+mj-ea"/>
                <a:cs typeface="+mj-cs"/>
              </a:rPr>
              <a:t>Content Assessments</a:t>
            </a:r>
            <a:r>
              <a:rPr lang="en-US" sz="2400" b="1">
                <a:solidFill>
                  <a:srgbClr val="00B050"/>
                </a:solidFill>
                <a:latin typeface="Franklin Gothic Medium" panose="020B0603020102020204"/>
                <a:ea typeface="+mj-ea"/>
                <a:cs typeface="+mj-cs"/>
              </a:rPr>
              <a:t> T</a:t>
            </a:r>
            <a:r>
              <a:rPr kumimoji="0" lang="en-US" sz="2400" b="1" i="0" u="none" kern="1200" cap="none" spc="0" normalizeH="0" baseline="0" noProof="0">
                <a:ln>
                  <a:noFill/>
                </a:ln>
                <a:solidFill>
                  <a:srgbClr val="00B050"/>
                </a:solidFill>
                <a:effectLst/>
                <a:uLnTx/>
                <a:uFillTx/>
                <a:latin typeface="Franklin Gothic Medium" panose="020B0603020102020204"/>
                <a:ea typeface="+mj-ea"/>
                <a:cs typeface="+mj-cs"/>
              </a:rPr>
              <a:t>ab</a:t>
            </a:r>
            <a:r>
              <a:rPr lang="en-US" sz="2400" b="1">
                <a:solidFill>
                  <a:srgbClr val="00B050"/>
                </a:solidFill>
                <a:latin typeface="Franklin Gothic Medium" panose="020B0603020102020204"/>
                <a:ea typeface="+mj-ea"/>
                <a:cs typeface="+mj-cs"/>
              </a:rPr>
              <a:t>, cont’d</a:t>
            </a:r>
            <a:endParaRPr lang="en-US" sz="2400"/>
          </a:p>
        </p:txBody>
      </p:sp>
      <p:sp>
        <p:nvSpPr>
          <p:cNvPr id="14" name="TextBox 13">
            <a:extLst>
              <a:ext uri="{FF2B5EF4-FFF2-40B4-BE49-F238E27FC236}">
                <a16:creationId xmlns:a16="http://schemas.microsoft.com/office/drawing/2014/main" id="{E01F9A8A-8B08-4A69-8422-F119C5950128}"/>
              </a:ext>
            </a:extLst>
          </p:cNvPr>
          <p:cNvSpPr txBox="1"/>
          <p:nvPr/>
        </p:nvSpPr>
        <p:spPr>
          <a:xfrm>
            <a:off x="398417" y="2416350"/>
            <a:ext cx="11346740" cy="1323439"/>
          </a:xfrm>
          <a:prstGeom prst="rect">
            <a:avLst/>
          </a:prstGeom>
          <a:noFill/>
        </p:spPr>
        <p:txBody>
          <a:bodyPr wrap="square" lIns="91440" tIns="45720" rIns="91440" bIns="45720" rtlCol="0" anchor="t">
            <a:spAutoFit/>
          </a:bodyPr>
          <a:lstStyle/>
          <a:p>
            <a:r>
              <a:rPr lang="en-US" sz="2000"/>
              <a:t>For content tests in Reading, Mathematics, Science, Social Studies, Editing and Mechanics, and On Demand Writing, individual student data provide students’ scale scores and performance levels, non-participation status and percentile. Performance levels and nonparticipation status are also provided for Combined Writing.</a:t>
            </a:r>
          </a:p>
        </p:txBody>
      </p:sp>
      <p:pic>
        <p:nvPicPr>
          <p:cNvPr id="5" name="Picture 4" descr="Screenshot of a spreadsheet titled 'Student Data' under the sections 'Tests' and 'Student Listings', with a subheading 'Content Assessments Tab, cont’d' presented by the Kentucky Department of Education. The slide describes that the content tests cover Reading, Mathematics, Science, Social Studies, Editing and Mechanics, and On Demand Writing. The data details students' scale scores, performance levels, non-participation status, and percentiles. The visible columns on the spreadsheet are:&#10;&#10;AH: Percentile&#10;AI &amp; AJ: Testing School Code &amp; Test for Social Studies&#10;AK &amp; AL: Non-Participation &amp; Attempted for Social Studies&#10;AM &amp; AN: Scale Score &amp; Performance Level for Social Studies&#10;AO: Percentile for Social Studies&#10;AP &amp; AQ: Testing School Code &amp; Test for Editing and Mechanics&#10;AR &amp; AS: Non-Participation &amp; Attempted for Editing and Mechanics&#10;AT &amp; AU: Scale Score &amp; Performance Level for Editing and Mechanics&#10;AV: Percentile for Editing and Mechanics&#10;AW &amp; AX: Testing School Code &amp; Test for Writing On-demand&#10;AY &amp; AZ: Non-Participation &amp; Attempted for Writing On-demand&#10;BA &amp; BB: Scale Score &amp; Performance Level for Writing On-demand.">
            <a:extLst>
              <a:ext uri="{FF2B5EF4-FFF2-40B4-BE49-F238E27FC236}">
                <a16:creationId xmlns:a16="http://schemas.microsoft.com/office/drawing/2014/main" id="{3174C7BE-D7F2-4177-0DA4-9BBDF802E941}"/>
              </a:ext>
            </a:extLst>
          </p:cNvPr>
          <p:cNvPicPr>
            <a:picLocks noChangeAspect="1"/>
          </p:cNvPicPr>
          <p:nvPr/>
        </p:nvPicPr>
        <p:blipFill>
          <a:blip r:embed="rId3"/>
          <a:stretch>
            <a:fillRect/>
          </a:stretch>
        </p:blipFill>
        <p:spPr>
          <a:xfrm>
            <a:off x="150920" y="3907337"/>
            <a:ext cx="11771792" cy="1052817"/>
          </a:xfrm>
          <a:prstGeom prst="rect">
            <a:avLst/>
          </a:prstGeom>
        </p:spPr>
      </p:pic>
      <p:pic>
        <p:nvPicPr>
          <p:cNvPr id="15" name="Picture 14">
            <a:extLst>
              <a:ext uri="{FF2B5EF4-FFF2-40B4-BE49-F238E27FC236}">
                <a16:creationId xmlns:a16="http://schemas.microsoft.com/office/drawing/2014/main" id="{41023E3B-825F-4A84-BD2E-14F27D3BEED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310"/>
            <a:ext cx="796834" cy="881203"/>
          </a:xfrm>
          <a:prstGeom prst="rect">
            <a:avLst/>
          </a:prstGeom>
        </p:spPr>
      </p:pic>
      <p:pic>
        <p:nvPicPr>
          <p:cNvPr id="20" name="Picture 19">
            <a:extLst>
              <a:ext uri="{FF2B5EF4-FFF2-40B4-BE49-F238E27FC236}">
                <a16:creationId xmlns:a16="http://schemas.microsoft.com/office/drawing/2014/main" id="{A9875737-DFB9-4B2A-9EB9-60F5C53A74A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21" name="Picture 20">
            <a:extLst>
              <a:ext uri="{FF2B5EF4-FFF2-40B4-BE49-F238E27FC236}">
                <a16:creationId xmlns:a16="http://schemas.microsoft.com/office/drawing/2014/main" id="{A8A2D007-5897-4EA8-9D7C-8FE9375FDE3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0886" y="1373796"/>
            <a:ext cx="518916" cy="413341"/>
          </a:xfrm>
          <a:prstGeom prst="rect">
            <a:avLst/>
          </a:prstGeom>
        </p:spPr>
      </p:pic>
      <p:pic>
        <p:nvPicPr>
          <p:cNvPr id="22" name="Picture 21">
            <a:extLst>
              <a:ext uri="{FF2B5EF4-FFF2-40B4-BE49-F238E27FC236}">
                <a16:creationId xmlns:a16="http://schemas.microsoft.com/office/drawing/2014/main" id="{5A8B827A-4FCB-49AD-9F1E-A1119AC3914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95955" y="1787789"/>
            <a:ext cx="505420" cy="505420"/>
          </a:xfrm>
          <a:prstGeom prst="rect">
            <a:avLst/>
          </a:prstGeom>
        </p:spPr>
      </p:pic>
    </p:spTree>
    <p:extLst>
      <p:ext uri="{BB962C8B-B14F-4D97-AF65-F5344CB8AC3E}">
        <p14:creationId xmlns:p14="http://schemas.microsoft.com/office/powerpoint/2010/main" val="1612742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B042-A9BE-425F-B294-80F053C9F99B}"/>
              </a:ext>
            </a:extLst>
          </p:cNvPr>
          <p:cNvSpPr>
            <a:spLocks noGrp="1"/>
          </p:cNvSpPr>
          <p:nvPr>
            <p:ph type="title"/>
          </p:nvPr>
        </p:nvSpPr>
        <p:spPr>
          <a:xfrm>
            <a:off x="8530010" y="7003281"/>
            <a:ext cx="3553167" cy="920894"/>
          </a:xfrm>
        </p:spPr>
        <p:txBody>
          <a:bodyPr>
            <a:normAutofit/>
          </a:bodyPr>
          <a:lstStyle/>
          <a:p>
            <a:r>
              <a:rPr lang="en-US" sz="2400">
                <a:solidFill>
                  <a:schemeClr val="bg2"/>
                </a:solidFill>
              </a:rPr>
              <a:t>Content Assessments Allegation Score Changes</a:t>
            </a:r>
          </a:p>
        </p:txBody>
      </p:sp>
      <p:sp>
        <p:nvSpPr>
          <p:cNvPr id="19" name="TextBox 18">
            <a:extLst>
              <a:ext uri="{FF2B5EF4-FFF2-40B4-BE49-F238E27FC236}">
                <a16:creationId xmlns:a16="http://schemas.microsoft.com/office/drawing/2014/main" id="{8AD180C3-2C2E-4DFC-B52B-F9AF7BAB25D2}"/>
              </a:ext>
            </a:extLst>
          </p:cNvPr>
          <p:cNvSpPr txBox="1"/>
          <p:nvPr/>
        </p:nvSpPr>
        <p:spPr>
          <a:xfrm>
            <a:off x="796834" y="114801"/>
            <a:ext cx="3840480" cy="707886"/>
          </a:xfrm>
          <a:prstGeom prst="rect">
            <a:avLst/>
          </a:prstGeom>
          <a:noFill/>
        </p:spPr>
        <p:txBody>
          <a:bodyPr wrap="square">
            <a:spAutoFit/>
          </a:bodyPr>
          <a:lstStyle/>
          <a:p>
            <a:r>
              <a:rPr lang="en-US" sz="4000" b="1">
                <a:solidFill>
                  <a:srgbClr val="00B050"/>
                </a:solidFill>
                <a:latin typeface="+mj-lt"/>
              </a:rPr>
              <a:t>Student Data</a:t>
            </a:r>
            <a:endParaRPr lang="en-US" sz="4000">
              <a:highlight>
                <a:srgbClr val="00FFFF"/>
              </a:highlight>
              <a:latin typeface="+mj-lt"/>
            </a:endParaRPr>
          </a:p>
        </p:txBody>
      </p:sp>
      <p:sp>
        <p:nvSpPr>
          <p:cNvPr id="23" name="TextBox 22">
            <a:extLst>
              <a:ext uri="{FF2B5EF4-FFF2-40B4-BE49-F238E27FC236}">
                <a16:creationId xmlns:a16="http://schemas.microsoft.com/office/drawing/2014/main" id="{A76D2694-EDB5-4C77-A2A2-C65299E9285A}"/>
              </a:ext>
            </a:extLst>
          </p:cNvPr>
          <p:cNvSpPr txBox="1"/>
          <p:nvPr/>
        </p:nvSpPr>
        <p:spPr>
          <a:xfrm>
            <a:off x="992043" y="773835"/>
            <a:ext cx="2390503" cy="584775"/>
          </a:xfrm>
          <a:prstGeom prst="rect">
            <a:avLst/>
          </a:prstGeom>
          <a:noFill/>
        </p:spPr>
        <p:txBody>
          <a:bodyPr wrap="square" rtlCol="0">
            <a:spAutoFit/>
          </a:bodyPr>
          <a:lstStyle/>
          <a:p>
            <a:r>
              <a:rPr lang="en-US" sz="3200" b="1">
                <a:solidFill>
                  <a:srgbClr val="00B050"/>
                </a:solidFill>
                <a:latin typeface="+mj-lt"/>
              </a:rPr>
              <a:t>Tests</a:t>
            </a:r>
            <a:endParaRPr lang="en-US" sz="3200">
              <a:latin typeface="+mj-lt"/>
            </a:endParaRPr>
          </a:p>
        </p:txBody>
      </p:sp>
      <p:sp>
        <p:nvSpPr>
          <p:cNvPr id="24" name="TextBox 23">
            <a:extLst>
              <a:ext uri="{FF2B5EF4-FFF2-40B4-BE49-F238E27FC236}">
                <a16:creationId xmlns:a16="http://schemas.microsoft.com/office/drawing/2014/main" id="{782D59A3-9D06-4A95-994F-332AB407B25D}"/>
              </a:ext>
            </a:extLst>
          </p:cNvPr>
          <p:cNvSpPr txBox="1"/>
          <p:nvPr/>
        </p:nvSpPr>
        <p:spPr>
          <a:xfrm>
            <a:off x="1448665" y="1318932"/>
            <a:ext cx="5287254" cy="523220"/>
          </a:xfrm>
          <a:prstGeom prst="rect">
            <a:avLst/>
          </a:prstGeom>
          <a:noFill/>
        </p:spPr>
        <p:txBody>
          <a:bodyPr wrap="square" rtlCol="0">
            <a:spAutoFit/>
          </a:bodyPr>
          <a:lstStyle/>
          <a:p>
            <a:r>
              <a:rPr kumimoji="0" lang="en-US" sz="2800" b="1" i="0" u="none" strike="noStrike" kern="1200" cap="none" spc="0" normalizeH="0" baseline="0" noProof="0">
                <a:ln>
                  <a:noFill/>
                </a:ln>
                <a:solidFill>
                  <a:srgbClr val="00B050"/>
                </a:solidFill>
                <a:effectLst/>
                <a:uLnTx/>
                <a:uFillTx/>
                <a:latin typeface="Franklin Gothic Medium" panose="020B0603020102020204"/>
                <a:ea typeface="+mj-ea"/>
                <a:cs typeface="+mj-cs"/>
              </a:rPr>
              <a:t>Student Listings</a:t>
            </a:r>
            <a:endParaRPr lang="en-US" sz="2800"/>
          </a:p>
        </p:txBody>
      </p:sp>
      <p:sp>
        <p:nvSpPr>
          <p:cNvPr id="27" name="TextBox 26">
            <a:extLst>
              <a:ext uri="{FF2B5EF4-FFF2-40B4-BE49-F238E27FC236}">
                <a16:creationId xmlns:a16="http://schemas.microsoft.com/office/drawing/2014/main" id="{5982F8FE-8794-46FF-AFF2-84CC39B92633}"/>
              </a:ext>
            </a:extLst>
          </p:cNvPr>
          <p:cNvSpPr txBox="1"/>
          <p:nvPr/>
        </p:nvSpPr>
        <p:spPr>
          <a:xfrm>
            <a:off x="1729805" y="1787137"/>
            <a:ext cx="6535306" cy="461665"/>
          </a:xfrm>
          <a:prstGeom prst="rect">
            <a:avLst/>
          </a:prstGeom>
          <a:noFill/>
        </p:spPr>
        <p:txBody>
          <a:bodyPr wrap="square" rtlCol="0">
            <a:spAutoFit/>
          </a:bodyPr>
          <a:lstStyle/>
          <a:p>
            <a:r>
              <a:rPr kumimoji="0" lang="en-US" sz="2400" b="1" i="1" u="none" strike="noStrike" kern="1200" cap="none" spc="0" normalizeH="0" baseline="0" noProof="0">
                <a:ln>
                  <a:noFill/>
                </a:ln>
                <a:solidFill>
                  <a:srgbClr val="00B050"/>
                </a:solidFill>
                <a:effectLst/>
                <a:uLnTx/>
                <a:uFillTx/>
                <a:latin typeface="Franklin Gothic Medium" panose="020B0603020102020204"/>
                <a:ea typeface="+mj-ea"/>
                <a:cs typeface="+mj-cs"/>
              </a:rPr>
              <a:t>Content Assessments</a:t>
            </a:r>
            <a:r>
              <a:rPr lang="en-US" sz="2400" b="1">
                <a:solidFill>
                  <a:srgbClr val="00B050"/>
                </a:solidFill>
                <a:latin typeface="Franklin Gothic Medium" panose="020B0603020102020204"/>
                <a:ea typeface="+mj-ea"/>
                <a:cs typeface="+mj-cs"/>
              </a:rPr>
              <a:t> T</a:t>
            </a:r>
            <a:r>
              <a:rPr kumimoji="0" lang="en-US" sz="2400" b="1" i="0" u="none" kern="1200" cap="none" spc="0" normalizeH="0" baseline="0" noProof="0">
                <a:ln>
                  <a:noFill/>
                </a:ln>
                <a:solidFill>
                  <a:srgbClr val="00B050"/>
                </a:solidFill>
                <a:effectLst/>
                <a:uLnTx/>
                <a:uFillTx/>
                <a:latin typeface="Franklin Gothic Medium" panose="020B0603020102020204"/>
                <a:ea typeface="+mj-ea"/>
                <a:cs typeface="+mj-cs"/>
              </a:rPr>
              <a:t>ab, cont.</a:t>
            </a:r>
            <a:endParaRPr lang="en-US" sz="2400"/>
          </a:p>
        </p:txBody>
      </p:sp>
      <p:sp>
        <p:nvSpPr>
          <p:cNvPr id="14" name="TextBox 13">
            <a:extLst>
              <a:ext uri="{FF2B5EF4-FFF2-40B4-BE49-F238E27FC236}">
                <a16:creationId xmlns:a16="http://schemas.microsoft.com/office/drawing/2014/main" id="{E01F9A8A-8B08-4A69-8422-F119C5950128}"/>
              </a:ext>
            </a:extLst>
          </p:cNvPr>
          <p:cNvSpPr txBox="1"/>
          <p:nvPr/>
        </p:nvSpPr>
        <p:spPr>
          <a:xfrm>
            <a:off x="3561700" y="2321072"/>
            <a:ext cx="4968310" cy="584775"/>
          </a:xfrm>
          <a:prstGeom prst="rect">
            <a:avLst/>
          </a:prstGeom>
          <a:noFill/>
        </p:spPr>
        <p:txBody>
          <a:bodyPr wrap="square" rtlCol="0">
            <a:spAutoFit/>
          </a:bodyPr>
          <a:lstStyle/>
          <a:p>
            <a:r>
              <a:rPr lang="en-US" sz="3200" b="1" u="sng">
                <a:solidFill>
                  <a:srgbClr val="007780"/>
                </a:solidFill>
              </a:rPr>
              <a:t>Allegation Score Changes</a:t>
            </a:r>
            <a:endParaRPr lang="en-US" sz="3200" u="sng">
              <a:solidFill>
                <a:srgbClr val="007780"/>
              </a:solidFill>
              <a:highlight>
                <a:srgbClr val="00FFFF"/>
              </a:highlight>
            </a:endParaRPr>
          </a:p>
        </p:txBody>
      </p:sp>
      <p:pic>
        <p:nvPicPr>
          <p:cNvPr id="3" name="Picture 2" descr="Screenshot of a section of a spreadsheet titled 'Student Data', nested under the headers 'Tests', 'Student Listings', and 'Content Assessments Tab, cont.' presented by the Kentucky Department of Education. The section in focus is labeled 'Allegation Score Changes'. The columns shown in the spreadsheet are:&#10;&#10;A: 100 Day Entity&#10;B: SSID&#10;C: Last Name&#10;D: First Name&#10;E: Middle Name&#10;F: Grade&#10;G: Highlighted column labeled 'Allegation Score Change'&#10;H: Ethnicity&#10;I: English Learner&#10;J: Lunch&#10;K: Disability&#10;L: Reading and Mathematics&#10;M: Indicator Inclusion for Science, Social Studies, and Combined Writing.">
            <a:extLst>
              <a:ext uri="{FF2B5EF4-FFF2-40B4-BE49-F238E27FC236}">
                <a16:creationId xmlns:a16="http://schemas.microsoft.com/office/drawing/2014/main" id="{47B46ADA-3E26-01D1-15F6-98A33FB732F2}"/>
              </a:ext>
            </a:extLst>
          </p:cNvPr>
          <p:cNvPicPr>
            <a:picLocks noChangeAspect="1"/>
          </p:cNvPicPr>
          <p:nvPr/>
        </p:nvPicPr>
        <p:blipFill>
          <a:blip r:embed="rId3"/>
          <a:stretch>
            <a:fillRect/>
          </a:stretch>
        </p:blipFill>
        <p:spPr>
          <a:xfrm>
            <a:off x="506405" y="2978117"/>
            <a:ext cx="10478184" cy="967737"/>
          </a:xfrm>
          <a:prstGeom prst="rect">
            <a:avLst/>
          </a:prstGeom>
        </p:spPr>
      </p:pic>
      <p:sp>
        <p:nvSpPr>
          <p:cNvPr id="25" name="Rectangle: Rounded Corners 24" descr="Blue rectangular highlight encompassing the column labeled 'G' in the spreadsheet, specifically drawing attention to the header 'Allegation Score Change'. This visual cue emphasizes the importance and focus on the data within this particular column.">
            <a:extLst>
              <a:ext uri="{FF2B5EF4-FFF2-40B4-BE49-F238E27FC236}">
                <a16:creationId xmlns:a16="http://schemas.microsoft.com/office/drawing/2014/main" id="{24D47EB9-5D3A-4918-9D70-C25D05865F5C}"/>
              </a:ext>
            </a:extLst>
          </p:cNvPr>
          <p:cNvSpPr/>
          <p:nvPr/>
        </p:nvSpPr>
        <p:spPr>
          <a:xfrm>
            <a:off x="5628443" y="2978997"/>
            <a:ext cx="832038" cy="966858"/>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4A1D3CF5-3CE6-727F-4433-3C75D88D37AF}"/>
              </a:ext>
            </a:extLst>
          </p:cNvPr>
          <p:cNvSpPr txBox="1"/>
          <p:nvPr/>
        </p:nvSpPr>
        <p:spPr>
          <a:xfrm>
            <a:off x="1110344" y="4461850"/>
            <a:ext cx="6927842" cy="10772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457200" indent="-457200">
              <a:buFont typeface="Arial" panose="020B0604020202020204" pitchFamily="34" charset="0"/>
              <a:buChar char="•"/>
            </a:pPr>
            <a:r>
              <a:rPr lang="en-US" sz="1600"/>
              <a:t>Identifies if a score has been changed due to an allegation. </a:t>
            </a:r>
          </a:p>
          <a:p>
            <a:pPr marL="457200" indent="-457200">
              <a:buFont typeface="Arial" panose="020B0604020202020204" pitchFamily="34" charset="0"/>
              <a:buChar char="•"/>
            </a:pPr>
            <a:r>
              <a:rPr lang="en-US" sz="1600"/>
              <a:t>Allows DACs to quickly notice issues at schools.</a:t>
            </a:r>
          </a:p>
          <a:p>
            <a:pPr marL="457200" indent="-457200">
              <a:buFont typeface="Arial" panose="020B0604020202020204" pitchFamily="34" charset="0"/>
              <a:buChar char="•"/>
            </a:pPr>
            <a:r>
              <a:rPr lang="en-US" sz="1600"/>
              <a:t>Not all allegations have been processed. There is a possibility that additional score changes could impact reporting.</a:t>
            </a:r>
          </a:p>
        </p:txBody>
      </p:sp>
      <p:pic>
        <p:nvPicPr>
          <p:cNvPr id="15" name="Picture 14">
            <a:extLst>
              <a:ext uri="{FF2B5EF4-FFF2-40B4-BE49-F238E27FC236}">
                <a16:creationId xmlns:a16="http://schemas.microsoft.com/office/drawing/2014/main" id="{41023E3B-825F-4A84-BD2E-14F27D3BEED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310"/>
            <a:ext cx="796834" cy="881203"/>
          </a:xfrm>
          <a:prstGeom prst="rect">
            <a:avLst/>
          </a:prstGeom>
        </p:spPr>
      </p:pic>
      <p:pic>
        <p:nvPicPr>
          <p:cNvPr id="20" name="Picture 19">
            <a:extLst>
              <a:ext uri="{FF2B5EF4-FFF2-40B4-BE49-F238E27FC236}">
                <a16:creationId xmlns:a16="http://schemas.microsoft.com/office/drawing/2014/main" id="{A9875737-DFB9-4B2A-9EB9-60F5C53A74A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21" name="Picture 20">
            <a:extLst>
              <a:ext uri="{FF2B5EF4-FFF2-40B4-BE49-F238E27FC236}">
                <a16:creationId xmlns:a16="http://schemas.microsoft.com/office/drawing/2014/main" id="{A8A2D007-5897-4EA8-9D7C-8FE9375FDE3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0886" y="1373796"/>
            <a:ext cx="518916" cy="413341"/>
          </a:xfrm>
          <a:prstGeom prst="rect">
            <a:avLst/>
          </a:prstGeom>
        </p:spPr>
      </p:pic>
      <p:pic>
        <p:nvPicPr>
          <p:cNvPr id="22" name="Picture 21">
            <a:extLst>
              <a:ext uri="{FF2B5EF4-FFF2-40B4-BE49-F238E27FC236}">
                <a16:creationId xmlns:a16="http://schemas.microsoft.com/office/drawing/2014/main" id="{5A8B827A-4FCB-49AD-9F1E-A1119AC3914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95955" y="1787789"/>
            <a:ext cx="505420" cy="505420"/>
          </a:xfrm>
          <a:prstGeom prst="rect">
            <a:avLst/>
          </a:prstGeom>
        </p:spPr>
      </p:pic>
      <p:sp>
        <p:nvSpPr>
          <p:cNvPr id="26" name="TextBox 25">
            <a:extLst>
              <a:ext uri="{FF2B5EF4-FFF2-40B4-BE49-F238E27FC236}">
                <a16:creationId xmlns:a16="http://schemas.microsoft.com/office/drawing/2014/main" id="{52F2E831-6DAE-4E21-873A-CBF04AB0C6C8}"/>
              </a:ext>
            </a:extLst>
          </p:cNvPr>
          <p:cNvSpPr txBox="1"/>
          <p:nvPr/>
        </p:nvSpPr>
        <p:spPr>
          <a:xfrm>
            <a:off x="1110344" y="4467116"/>
            <a:ext cx="6927842" cy="10772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457200" indent="-457200">
              <a:buFont typeface="Arial" panose="020B0604020202020204" pitchFamily="34" charset="0"/>
              <a:buChar char="•"/>
            </a:pPr>
            <a:r>
              <a:rPr lang="en-US" sz="1600"/>
              <a:t>Identifies if a score has been changed due to an allegation. </a:t>
            </a:r>
          </a:p>
          <a:p>
            <a:pPr marL="457200" indent="-457200">
              <a:buFont typeface="Arial" panose="020B0604020202020204" pitchFamily="34" charset="0"/>
              <a:buChar char="•"/>
            </a:pPr>
            <a:r>
              <a:rPr lang="en-US" sz="1600"/>
              <a:t>Allows DACs to quickly notice issues at schools.</a:t>
            </a:r>
          </a:p>
          <a:p>
            <a:pPr marL="457200" indent="-457200">
              <a:buFont typeface="Arial" panose="020B0604020202020204" pitchFamily="34" charset="0"/>
              <a:buChar char="•"/>
            </a:pPr>
            <a:r>
              <a:rPr lang="en-US" sz="1600"/>
              <a:t>Not all allegations have been processed. There is a possibility that additional score changes could impact reporting.</a:t>
            </a:r>
          </a:p>
        </p:txBody>
      </p:sp>
    </p:spTree>
    <p:extLst>
      <p:ext uri="{BB962C8B-B14F-4D97-AF65-F5344CB8AC3E}">
        <p14:creationId xmlns:p14="http://schemas.microsoft.com/office/powerpoint/2010/main" val="4124050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856F-7C67-4D09-828B-EFF7E3B52DE8}"/>
              </a:ext>
            </a:extLst>
          </p:cNvPr>
          <p:cNvSpPr>
            <a:spLocks noGrp="1"/>
          </p:cNvSpPr>
          <p:nvPr>
            <p:ph type="title"/>
          </p:nvPr>
        </p:nvSpPr>
        <p:spPr>
          <a:xfrm>
            <a:off x="7219466" y="6983095"/>
            <a:ext cx="4736019" cy="584775"/>
          </a:xfrm>
        </p:spPr>
        <p:txBody>
          <a:bodyPr>
            <a:normAutofit/>
          </a:bodyPr>
          <a:lstStyle/>
          <a:p>
            <a:r>
              <a:rPr lang="en-US" sz="2400">
                <a:solidFill>
                  <a:schemeClr val="bg2"/>
                </a:solidFill>
              </a:rPr>
              <a:t>ACCESS Allegation Score Changes</a:t>
            </a:r>
          </a:p>
        </p:txBody>
      </p:sp>
      <p:pic>
        <p:nvPicPr>
          <p:cNvPr id="15" name="Picture 14">
            <a:extLst>
              <a:ext uri="{FF2B5EF4-FFF2-40B4-BE49-F238E27FC236}">
                <a16:creationId xmlns:a16="http://schemas.microsoft.com/office/drawing/2014/main" id="{41023E3B-825F-4A84-BD2E-14F27D3BEE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10"/>
            <a:ext cx="796834" cy="881203"/>
          </a:xfrm>
          <a:prstGeom prst="rect">
            <a:avLst/>
          </a:prstGeom>
        </p:spPr>
      </p:pic>
      <p:sp>
        <p:nvSpPr>
          <p:cNvPr id="19" name="TextBox 18">
            <a:extLst>
              <a:ext uri="{FF2B5EF4-FFF2-40B4-BE49-F238E27FC236}">
                <a16:creationId xmlns:a16="http://schemas.microsoft.com/office/drawing/2014/main" id="{8AD180C3-2C2E-4DFC-B52B-F9AF7BAB25D2}"/>
              </a:ext>
            </a:extLst>
          </p:cNvPr>
          <p:cNvSpPr txBox="1"/>
          <p:nvPr/>
        </p:nvSpPr>
        <p:spPr>
          <a:xfrm>
            <a:off x="796834" y="114801"/>
            <a:ext cx="3840480" cy="707886"/>
          </a:xfrm>
          <a:prstGeom prst="rect">
            <a:avLst/>
          </a:prstGeom>
          <a:noFill/>
        </p:spPr>
        <p:txBody>
          <a:bodyPr wrap="square">
            <a:spAutoFit/>
          </a:bodyPr>
          <a:lstStyle/>
          <a:p>
            <a:r>
              <a:rPr lang="en-US" sz="4000" b="1">
                <a:solidFill>
                  <a:srgbClr val="00B050"/>
                </a:solidFill>
                <a:latin typeface="+mj-lt"/>
              </a:rPr>
              <a:t>Student Data</a:t>
            </a:r>
            <a:endParaRPr lang="en-US" sz="4000">
              <a:highlight>
                <a:srgbClr val="00FFFF"/>
              </a:highlight>
              <a:latin typeface="+mj-lt"/>
            </a:endParaRPr>
          </a:p>
        </p:txBody>
      </p:sp>
      <p:pic>
        <p:nvPicPr>
          <p:cNvPr id="20" name="Picture 19">
            <a:extLst>
              <a:ext uri="{FF2B5EF4-FFF2-40B4-BE49-F238E27FC236}">
                <a16:creationId xmlns:a16="http://schemas.microsoft.com/office/drawing/2014/main" id="{A9875737-DFB9-4B2A-9EB9-60F5C53A74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21" name="Picture 20">
            <a:extLst>
              <a:ext uri="{FF2B5EF4-FFF2-40B4-BE49-F238E27FC236}">
                <a16:creationId xmlns:a16="http://schemas.microsoft.com/office/drawing/2014/main" id="{A8A2D007-5897-4EA8-9D7C-8FE9375FDE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0886" y="1373796"/>
            <a:ext cx="518916" cy="413341"/>
          </a:xfrm>
          <a:prstGeom prst="rect">
            <a:avLst/>
          </a:prstGeom>
        </p:spPr>
      </p:pic>
      <p:pic>
        <p:nvPicPr>
          <p:cNvPr id="22" name="Picture 21">
            <a:extLst>
              <a:ext uri="{FF2B5EF4-FFF2-40B4-BE49-F238E27FC236}">
                <a16:creationId xmlns:a16="http://schemas.microsoft.com/office/drawing/2014/main" id="{5A8B827A-4FCB-49AD-9F1E-A1119AC3914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5955" y="1787789"/>
            <a:ext cx="505420" cy="505420"/>
          </a:xfrm>
          <a:prstGeom prst="rect">
            <a:avLst/>
          </a:prstGeom>
        </p:spPr>
      </p:pic>
      <p:sp>
        <p:nvSpPr>
          <p:cNvPr id="23" name="TextBox 22">
            <a:extLst>
              <a:ext uri="{FF2B5EF4-FFF2-40B4-BE49-F238E27FC236}">
                <a16:creationId xmlns:a16="http://schemas.microsoft.com/office/drawing/2014/main" id="{A76D2694-EDB5-4C77-A2A2-C65299E9285A}"/>
              </a:ext>
            </a:extLst>
          </p:cNvPr>
          <p:cNvSpPr txBox="1"/>
          <p:nvPr/>
        </p:nvSpPr>
        <p:spPr>
          <a:xfrm>
            <a:off x="992043" y="773835"/>
            <a:ext cx="2390503" cy="584775"/>
          </a:xfrm>
          <a:prstGeom prst="rect">
            <a:avLst/>
          </a:prstGeom>
          <a:noFill/>
        </p:spPr>
        <p:txBody>
          <a:bodyPr wrap="square" rtlCol="0">
            <a:spAutoFit/>
          </a:bodyPr>
          <a:lstStyle/>
          <a:p>
            <a:r>
              <a:rPr lang="en-US" sz="3200" b="1">
                <a:solidFill>
                  <a:srgbClr val="00B050"/>
                </a:solidFill>
                <a:latin typeface="+mj-lt"/>
              </a:rPr>
              <a:t>Tests</a:t>
            </a:r>
            <a:endParaRPr lang="en-US" sz="3200">
              <a:latin typeface="+mj-lt"/>
            </a:endParaRPr>
          </a:p>
        </p:txBody>
      </p:sp>
      <p:sp>
        <p:nvSpPr>
          <p:cNvPr id="24" name="TextBox 23">
            <a:extLst>
              <a:ext uri="{FF2B5EF4-FFF2-40B4-BE49-F238E27FC236}">
                <a16:creationId xmlns:a16="http://schemas.microsoft.com/office/drawing/2014/main" id="{782D59A3-9D06-4A95-994F-332AB407B25D}"/>
              </a:ext>
            </a:extLst>
          </p:cNvPr>
          <p:cNvSpPr txBox="1"/>
          <p:nvPr/>
        </p:nvSpPr>
        <p:spPr>
          <a:xfrm>
            <a:off x="1448665" y="1318932"/>
            <a:ext cx="5287254" cy="523220"/>
          </a:xfrm>
          <a:prstGeom prst="rect">
            <a:avLst/>
          </a:prstGeom>
          <a:noFill/>
        </p:spPr>
        <p:txBody>
          <a:bodyPr wrap="square" rtlCol="0">
            <a:spAutoFit/>
          </a:bodyPr>
          <a:lstStyle/>
          <a:p>
            <a:r>
              <a:rPr kumimoji="0" lang="en-US" sz="2800" b="1" i="0" u="none" strike="noStrike" kern="1200" cap="none" spc="0" normalizeH="0" baseline="0" noProof="0">
                <a:ln>
                  <a:noFill/>
                </a:ln>
                <a:solidFill>
                  <a:srgbClr val="00B050"/>
                </a:solidFill>
                <a:effectLst/>
                <a:uLnTx/>
                <a:uFillTx/>
                <a:latin typeface="Franklin Gothic Medium" panose="020B0603020102020204"/>
                <a:ea typeface="+mj-ea"/>
                <a:cs typeface="+mj-cs"/>
              </a:rPr>
              <a:t>Student Listings</a:t>
            </a:r>
            <a:endParaRPr lang="en-US" sz="2800"/>
          </a:p>
        </p:txBody>
      </p:sp>
      <p:sp>
        <p:nvSpPr>
          <p:cNvPr id="27" name="TextBox 26">
            <a:extLst>
              <a:ext uri="{FF2B5EF4-FFF2-40B4-BE49-F238E27FC236}">
                <a16:creationId xmlns:a16="http://schemas.microsoft.com/office/drawing/2014/main" id="{5982F8FE-8794-46FF-AFF2-84CC39B92633}"/>
              </a:ext>
            </a:extLst>
          </p:cNvPr>
          <p:cNvSpPr txBox="1"/>
          <p:nvPr/>
        </p:nvSpPr>
        <p:spPr>
          <a:xfrm>
            <a:off x="1780238" y="1775525"/>
            <a:ext cx="4736019" cy="461665"/>
          </a:xfrm>
          <a:prstGeom prst="rect">
            <a:avLst/>
          </a:prstGeom>
          <a:noFill/>
        </p:spPr>
        <p:txBody>
          <a:bodyPr wrap="square" rtlCol="0">
            <a:spAutoFit/>
          </a:bodyPr>
          <a:lstStyle/>
          <a:p>
            <a:r>
              <a:rPr kumimoji="0" lang="en-US" sz="2400" b="1" i="1" u="none" strike="noStrike" kern="1200" cap="none" spc="0" normalizeH="0" baseline="0" noProof="0">
                <a:ln>
                  <a:noFill/>
                </a:ln>
                <a:solidFill>
                  <a:srgbClr val="00B050"/>
                </a:solidFill>
                <a:effectLst/>
                <a:uLnTx/>
                <a:uFillTx/>
                <a:latin typeface="Franklin Gothic Medium" panose="020B0603020102020204"/>
                <a:ea typeface="+mj-ea"/>
                <a:cs typeface="+mj-cs"/>
              </a:rPr>
              <a:t>ACCESS T</a:t>
            </a:r>
            <a:r>
              <a:rPr kumimoji="0" lang="en-US" sz="2400" b="1" i="0" u="none" kern="1200" cap="none" spc="0" normalizeH="0" baseline="0" noProof="0">
                <a:ln>
                  <a:noFill/>
                </a:ln>
                <a:solidFill>
                  <a:srgbClr val="00B050"/>
                </a:solidFill>
                <a:effectLst/>
                <a:uLnTx/>
                <a:uFillTx/>
                <a:latin typeface="Franklin Gothic Medium" panose="020B0603020102020204"/>
                <a:ea typeface="+mj-ea"/>
                <a:cs typeface="+mj-cs"/>
              </a:rPr>
              <a:t>ab</a:t>
            </a:r>
            <a:endParaRPr lang="en-US" sz="2400" strike="sngStrike"/>
          </a:p>
        </p:txBody>
      </p:sp>
      <p:sp>
        <p:nvSpPr>
          <p:cNvPr id="14" name="TextBox 13">
            <a:extLst>
              <a:ext uri="{FF2B5EF4-FFF2-40B4-BE49-F238E27FC236}">
                <a16:creationId xmlns:a16="http://schemas.microsoft.com/office/drawing/2014/main" id="{E01F9A8A-8B08-4A69-8422-F119C5950128}"/>
              </a:ext>
            </a:extLst>
          </p:cNvPr>
          <p:cNvSpPr txBox="1"/>
          <p:nvPr/>
        </p:nvSpPr>
        <p:spPr>
          <a:xfrm>
            <a:off x="3611845" y="2156087"/>
            <a:ext cx="4968310" cy="584775"/>
          </a:xfrm>
          <a:prstGeom prst="rect">
            <a:avLst/>
          </a:prstGeom>
          <a:noFill/>
        </p:spPr>
        <p:txBody>
          <a:bodyPr wrap="square" rtlCol="0">
            <a:spAutoFit/>
          </a:bodyPr>
          <a:lstStyle/>
          <a:p>
            <a:r>
              <a:rPr lang="en-US" sz="3200" b="1" u="sng">
                <a:solidFill>
                  <a:srgbClr val="007780"/>
                </a:solidFill>
              </a:rPr>
              <a:t>Allegation Score Changes</a:t>
            </a:r>
            <a:endParaRPr lang="en-US" sz="3200" u="sng">
              <a:solidFill>
                <a:srgbClr val="007780"/>
              </a:solidFill>
              <a:highlight>
                <a:srgbClr val="00FFFF"/>
              </a:highlight>
            </a:endParaRPr>
          </a:p>
        </p:txBody>
      </p:sp>
      <p:pic>
        <p:nvPicPr>
          <p:cNvPr id="16" name="Picture 15" descr="Screenshot of a section of a spreadsheet titled 'Student Data' presented under the headers 'Tests' and 'Student Listings' by the Kentucky Department of Education, with a specific tab labeled 'ACCESS Tab'. The section prominently features the label 'Allegation Score Changes'. The displayed columns in the spreadsheet are:&#10;&#10;A: 100 Day Entity&#10;B: SSID&#10;C: Last Name&#10;D: First Name&#10;E: Middle Name&#10;F: Grade&#10;G: Ethnicity&#10;H: Lunch&#10;I: Disability&#10;J: Testing Code&#10;K: Test&#10;L: Non-Participation&#10;M: Highlighted column labeled 'Allegation Score Change'.">
            <a:extLst>
              <a:ext uri="{FF2B5EF4-FFF2-40B4-BE49-F238E27FC236}">
                <a16:creationId xmlns:a16="http://schemas.microsoft.com/office/drawing/2014/main" id="{D15CD671-683B-4426-A6BE-B51801AA638C}"/>
              </a:ext>
            </a:extLst>
          </p:cNvPr>
          <p:cNvPicPr>
            <a:picLocks noChangeAspect="1"/>
          </p:cNvPicPr>
          <p:nvPr/>
        </p:nvPicPr>
        <p:blipFill>
          <a:blip r:embed="rId6"/>
          <a:stretch>
            <a:fillRect/>
          </a:stretch>
        </p:blipFill>
        <p:spPr>
          <a:xfrm>
            <a:off x="348605" y="2838042"/>
            <a:ext cx="11494789" cy="1030975"/>
          </a:xfrm>
          <a:prstGeom prst="rect">
            <a:avLst/>
          </a:prstGeom>
        </p:spPr>
      </p:pic>
      <p:sp>
        <p:nvSpPr>
          <p:cNvPr id="17" name="Rectangle: Rounded Corners 16" descr="Blue rectangular highlight encompassing the column labeled 'M' in the spreadsheet, specifically spotlighting the header 'Allegation Score Change'. This visual emphasis indicates the significance of the data within this particular column.">
            <a:extLst>
              <a:ext uri="{FF2B5EF4-FFF2-40B4-BE49-F238E27FC236}">
                <a16:creationId xmlns:a16="http://schemas.microsoft.com/office/drawing/2014/main" id="{516D7D73-3404-4F1D-9CC3-21D0ABA851F1}"/>
              </a:ext>
            </a:extLst>
          </p:cNvPr>
          <p:cNvSpPr/>
          <p:nvPr/>
        </p:nvSpPr>
        <p:spPr>
          <a:xfrm>
            <a:off x="10847577" y="2838042"/>
            <a:ext cx="995817" cy="1030975"/>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696666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C766-B28A-95F0-1E93-45FCAC815738}"/>
              </a:ext>
            </a:extLst>
          </p:cNvPr>
          <p:cNvSpPr>
            <a:spLocks noGrp="1"/>
          </p:cNvSpPr>
          <p:nvPr>
            <p:ph type="title"/>
          </p:nvPr>
        </p:nvSpPr>
        <p:spPr>
          <a:xfrm>
            <a:off x="0" y="0"/>
            <a:ext cx="11443063" cy="686106"/>
          </a:xfrm>
        </p:spPr>
        <p:txBody>
          <a:bodyPr>
            <a:normAutofit fontScale="90000"/>
          </a:bodyPr>
          <a:lstStyle/>
          <a:p>
            <a:r>
              <a:rPr lang="en-US"/>
              <a:t>Additional Resource: Accountability Calculator</a:t>
            </a:r>
          </a:p>
        </p:txBody>
      </p:sp>
      <p:sp>
        <p:nvSpPr>
          <p:cNvPr id="3" name="Text Placeholder 2">
            <a:extLst>
              <a:ext uri="{FF2B5EF4-FFF2-40B4-BE49-F238E27FC236}">
                <a16:creationId xmlns:a16="http://schemas.microsoft.com/office/drawing/2014/main" id="{D28B123A-C53B-1304-201C-87C7B282E455}"/>
              </a:ext>
            </a:extLst>
          </p:cNvPr>
          <p:cNvSpPr>
            <a:spLocks noGrp="1"/>
          </p:cNvSpPr>
          <p:nvPr>
            <p:ph type="body" sz="quarter" idx="13"/>
          </p:nvPr>
        </p:nvSpPr>
        <p:spPr>
          <a:xfrm>
            <a:off x="590893" y="895666"/>
            <a:ext cx="10261275" cy="4638566"/>
          </a:xfrm>
        </p:spPr>
        <p:txBody>
          <a:bodyPr vert="horz" lIns="91440" tIns="45720" rIns="91440" bIns="45720" rtlCol="0" anchor="t">
            <a:normAutofit/>
          </a:bodyPr>
          <a:lstStyle/>
          <a:p>
            <a:r>
              <a:rPr lang="en-US">
                <a:ea typeface="+mn-lt"/>
                <a:cs typeface="+mn-lt"/>
              </a:rPr>
              <a:t>The Accountability Calculator provides school and district staff with a way to calculate and estimate their performance in each indicator and overall rating. The tool prepopulates indicator and component values. District and school staff can enter various scenario values to estimate accountability results. </a:t>
            </a:r>
          </a:p>
          <a:p>
            <a:r>
              <a:rPr lang="en-US">
                <a:ea typeface="+mn-lt"/>
                <a:cs typeface="+mn-lt"/>
              </a:rPr>
              <a:t>The accuracy of the estimation is based solely on the data input by the district.</a:t>
            </a:r>
            <a:endParaRPr lang="en-US"/>
          </a:p>
          <a:p>
            <a:r>
              <a:rPr lang="en-US"/>
              <a:t>It can be accessed with other </a:t>
            </a:r>
            <a:r>
              <a:rPr lang="en-US">
                <a:ea typeface="+mn-lt"/>
                <a:cs typeface="+mn-lt"/>
              </a:rPr>
              <a:t>QC Day Spreadsheet Folders.</a:t>
            </a:r>
            <a:endParaRPr lang="en-US"/>
          </a:p>
          <a:p>
            <a:pPr marL="0" indent="0">
              <a:buNone/>
            </a:pPr>
            <a:endParaRPr lang="en-US"/>
          </a:p>
          <a:p>
            <a:pPr marL="0" indent="0">
              <a:buNone/>
            </a:pPr>
            <a:r>
              <a:rPr lang="en-US" b="1"/>
              <a:t>Note: </a:t>
            </a:r>
            <a:r>
              <a:rPr lang="en-US"/>
              <a:t>not required as part of QC Day review</a:t>
            </a:r>
          </a:p>
        </p:txBody>
      </p:sp>
      <p:sp>
        <p:nvSpPr>
          <p:cNvPr id="5" name="Slide Number Placeholder 4">
            <a:extLst>
              <a:ext uri="{FF2B5EF4-FFF2-40B4-BE49-F238E27FC236}">
                <a16:creationId xmlns:a16="http://schemas.microsoft.com/office/drawing/2014/main" id="{64081AD0-88C4-AC6A-B1F6-509B53C95E1B}"/>
              </a:ext>
            </a:extLst>
          </p:cNvPr>
          <p:cNvSpPr>
            <a:spLocks noGrp="1"/>
          </p:cNvSpPr>
          <p:nvPr>
            <p:ph type="sldNum" sz="quarter" idx="12"/>
          </p:nvPr>
        </p:nvSpPr>
        <p:spPr/>
        <p:txBody>
          <a:bodyPr/>
          <a:lstStyle/>
          <a:p>
            <a:fld id="{354287DC-E20F-4BBE-91C2-47EE09564259}" type="slidenum">
              <a:rPr lang="en-US" smtClean="0"/>
              <a:t>47</a:t>
            </a:fld>
            <a:endParaRPr lang="en-US"/>
          </a:p>
        </p:txBody>
      </p:sp>
    </p:spTree>
    <p:extLst>
      <p:ext uri="{BB962C8B-B14F-4D97-AF65-F5344CB8AC3E}">
        <p14:creationId xmlns:p14="http://schemas.microsoft.com/office/powerpoint/2010/main" val="980917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8180-942D-43D2-A2A7-CE353917F967}"/>
              </a:ext>
            </a:extLst>
          </p:cNvPr>
          <p:cNvSpPr>
            <a:spLocks noGrp="1"/>
          </p:cNvSpPr>
          <p:nvPr>
            <p:ph type="title"/>
          </p:nvPr>
        </p:nvSpPr>
        <p:spPr>
          <a:xfrm>
            <a:off x="446314" y="2546622"/>
            <a:ext cx="10515600" cy="1325563"/>
          </a:xfrm>
        </p:spPr>
        <p:txBody>
          <a:bodyPr/>
          <a:lstStyle/>
          <a:p>
            <a:r>
              <a:rPr lang="en-US" altLang="en-US"/>
              <a:t>Online Quality Control Day</a:t>
            </a:r>
            <a:br>
              <a:rPr lang="en-US" altLang="en-US"/>
            </a:br>
            <a:r>
              <a:rPr lang="en-US" altLang="en-US"/>
              <a:t>Materials and Procedures</a:t>
            </a:r>
            <a:endParaRPr lang="en-US"/>
          </a:p>
        </p:txBody>
      </p:sp>
    </p:spTree>
    <p:extLst>
      <p:ext uri="{BB962C8B-B14F-4D97-AF65-F5344CB8AC3E}">
        <p14:creationId xmlns:p14="http://schemas.microsoft.com/office/powerpoint/2010/main" val="910597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68E5-F05D-49FA-ACE7-143EEA595F5D}"/>
              </a:ext>
            </a:extLst>
          </p:cNvPr>
          <p:cNvSpPr>
            <a:spLocks noGrp="1"/>
          </p:cNvSpPr>
          <p:nvPr>
            <p:ph type="title"/>
          </p:nvPr>
        </p:nvSpPr>
        <p:spPr>
          <a:xfrm>
            <a:off x="665922" y="0"/>
            <a:ext cx="10515600" cy="1325563"/>
          </a:xfrm>
        </p:spPr>
        <p:txBody>
          <a:bodyPr/>
          <a:lstStyle/>
          <a:p>
            <a:r>
              <a:rPr lang="en-US"/>
              <a:t>Begin Preparing for QC Day</a:t>
            </a:r>
          </a:p>
        </p:txBody>
      </p:sp>
      <p:sp>
        <p:nvSpPr>
          <p:cNvPr id="3" name="Content Placeholder 2">
            <a:extLst>
              <a:ext uri="{FF2B5EF4-FFF2-40B4-BE49-F238E27FC236}">
                <a16:creationId xmlns:a16="http://schemas.microsoft.com/office/drawing/2014/main" id="{7734BACC-CD74-4114-AE1D-FC3682AB7250}"/>
              </a:ext>
            </a:extLst>
          </p:cNvPr>
          <p:cNvSpPr>
            <a:spLocks noGrp="1"/>
          </p:cNvSpPr>
          <p:nvPr>
            <p:ph idx="1"/>
          </p:nvPr>
        </p:nvSpPr>
        <p:spPr>
          <a:xfrm>
            <a:off x="665922" y="1293541"/>
            <a:ext cx="11196564" cy="4354297"/>
          </a:xfrm>
        </p:spPr>
        <p:txBody>
          <a:bodyPr vert="horz" lIns="91440" tIns="45720" rIns="91440" bIns="45720" rtlCol="0" anchor="t">
            <a:normAutofit fontScale="70000" lnSpcReduction="20000"/>
          </a:bodyPr>
          <a:lstStyle/>
          <a:p>
            <a:pPr marL="0" indent="0" fontAlgn="base">
              <a:buNone/>
            </a:pPr>
            <a:r>
              <a:rPr lang="en-US"/>
              <a:t>Review these available resources now,</a:t>
            </a:r>
            <a:endParaRPr lang="en-US">
              <a:highlight>
                <a:srgbClr val="FFFF00"/>
              </a:highlight>
              <a:hlinkClick r:id="rId3">
                <a:extLst>
                  <a:ext uri="{A12FA001-AC4F-418D-AE19-62706E023703}">
                    <ahyp:hlinkClr xmlns:ahyp="http://schemas.microsoft.com/office/drawing/2018/hyperlinkcolor" val="tx"/>
                  </a:ext>
                </a:extLst>
              </a:hlinkClick>
            </a:endParaRPr>
          </a:p>
          <a:p>
            <a:pPr fontAlgn="base"/>
            <a:r>
              <a:rPr lang="en-US" u="sng">
                <a:solidFill>
                  <a:srgbClr val="007780"/>
                </a:solidFill>
                <a:hlinkClick r:id="rId4">
                  <a:extLst>
                    <a:ext uri="{A12FA001-AC4F-418D-AE19-62706E023703}">
                      <ahyp:hlinkClr xmlns:ahyp="http://schemas.microsoft.com/office/drawing/2018/hyperlinkcolor" val="tx"/>
                    </a:ext>
                  </a:extLst>
                </a:hlinkClick>
              </a:rPr>
              <a:t>2023 Accountability Indicator Trainings</a:t>
            </a:r>
            <a:r>
              <a:rPr lang="en-US">
                <a:solidFill>
                  <a:schemeClr val="tx1"/>
                </a:solidFill>
              </a:rPr>
              <a:t> (video recordings)</a:t>
            </a:r>
          </a:p>
          <a:p>
            <a:pPr fontAlgn="base"/>
            <a:r>
              <a:rPr lang="en-US" u="sng">
                <a:solidFill>
                  <a:srgbClr val="007780"/>
                </a:solidFill>
              </a:rPr>
              <a:t>2023 Accountability Indicator Trainings</a:t>
            </a:r>
            <a:r>
              <a:rPr lang="en-US">
                <a:solidFill>
                  <a:schemeClr val="tx1"/>
                </a:solidFill>
              </a:rPr>
              <a:t> (PowerPoints)</a:t>
            </a:r>
          </a:p>
          <a:p>
            <a:pPr fontAlgn="base"/>
            <a:r>
              <a:rPr lang="en-US" sz="3100" u="sng">
                <a:solidFill>
                  <a:srgbClr val="007780"/>
                </a:solidFill>
                <a:hlinkClick r:id="rId5">
                  <a:extLst>
                    <a:ext uri="{A12FA001-AC4F-418D-AE19-62706E023703}">
                      <ahyp:hlinkClr xmlns:ahyp="http://schemas.microsoft.com/office/drawing/2018/hyperlinkcolor" val="tx"/>
                    </a:ext>
                  </a:extLst>
                </a:hlinkClick>
              </a:rPr>
              <a:t>Understanding </a:t>
            </a:r>
            <a:r>
              <a:rPr lang="en-US" u="sng">
                <a:solidFill>
                  <a:srgbClr val="007780"/>
                </a:solidFill>
                <a:hlinkClick r:id="rId5">
                  <a:extLst>
                    <a:ext uri="{A12FA001-AC4F-418D-AE19-62706E023703}">
                      <ahyp:hlinkClr xmlns:ahyp="http://schemas.microsoft.com/office/drawing/2018/hyperlinkcolor" val="tx"/>
                    </a:ext>
                  </a:extLst>
                </a:hlinkClick>
              </a:rPr>
              <a:t>Kentucky’s Minimum N for School Accountability</a:t>
            </a:r>
            <a:endParaRPr lang="en-US" u="sng">
              <a:solidFill>
                <a:srgbClr val="007780"/>
              </a:solidFill>
            </a:endParaRPr>
          </a:p>
          <a:p>
            <a:pPr fontAlgn="base"/>
            <a:r>
              <a:rPr lang="en-US" u="sng">
                <a:solidFill>
                  <a:srgbClr val="007780"/>
                </a:solidFill>
                <a:hlinkClick r:id="rId6">
                  <a:extLst>
                    <a:ext uri="{A12FA001-AC4F-418D-AE19-62706E023703}">
                      <ahyp:hlinkClr xmlns:ahyp="http://schemas.microsoft.com/office/drawing/2018/hyperlinkcolor" val="tx"/>
                    </a:ext>
                  </a:extLst>
                </a:hlinkClick>
              </a:rPr>
              <a:t>QC Day Nondisclosure Agreement</a:t>
            </a:r>
            <a:endParaRPr lang="en-US" u="sng">
              <a:solidFill>
                <a:srgbClr val="007780"/>
              </a:solidFill>
            </a:endParaRPr>
          </a:p>
          <a:p>
            <a:pPr lvl="1" fontAlgn="base"/>
            <a:r>
              <a:rPr lang="en-US" sz="2900" u="sng">
                <a:solidFill>
                  <a:srgbClr val="007780"/>
                </a:solidFill>
                <a:hlinkClick r:id="rId7">
                  <a:extLst>
                    <a:ext uri="{A12FA001-AC4F-418D-AE19-62706E023703}">
                      <ahyp:hlinkClr xmlns:ahyp="http://schemas.microsoft.com/office/drawing/2018/hyperlinkcolor" val="tx"/>
                    </a:ext>
                  </a:extLst>
                </a:hlinkClick>
              </a:rPr>
              <a:t>DAC Nondisclosure Form Submission Google Form</a:t>
            </a:r>
            <a:endParaRPr lang="en-US" sz="2900" u="sng">
              <a:solidFill>
                <a:srgbClr val="007780"/>
              </a:solidFill>
            </a:endParaRPr>
          </a:p>
          <a:p>
            <a:pPr fontAlgn="base"/>
            <a:r>
              <a:rPr lang="en-US">
                <a:solidFill>
                  <a:schemeClr val="tx1"/>
                </a:solidFill>
              </a:rPr>
              <a:t>Print from Data Review in SDRR</a:t>
            </a:r>
          </a:p>
          <a:p>
            <a:pPr lvl="1" fontAlgn="base"/>
            <a:r>
              <a:rPr lang="en-US">
                <a:solidFill>
                  <a:schemeClr val="tx1"/>
                </a:solidFill>
              </a:rPr>
              <a:t>Student Listing and Change Listing</a:t>
            </a:r>
          </a:p>
          <a:p>
            <a:pPr lvl="1" fontAlgn="base"/>
            <a:r>
              <a:rPr lang="en-US">
                <a:solidFill>
                  <a:schemeClr val="tx1"/>
                </a:solidFill>
              </a:rPr>
              <a:t>Cohort</a:t>
            </a:r>
          </a:p>
          <a:p>
            <a:pPr lvl="1" fontAlgn="base"/>
            <a:r>
              <a:rPr lang="en-US">
                <a:solidFill>
                  <a:schemeClr val="tx1"/>
                </a:solidFill>
              </a:rPr>
              <a:t>Postsecondary Readiness Scores</a:t>
            </a:r>
          </a:p>
          <a:p>
            <a:pPr fontAlgn="base"/>
            <a:r>
              <a:rPr lang="en-US">
                <a:solidFill>
                  <a:schemeClr val="tx1"/>
                </a:solidFill>
              </a:rPr>
              <a:t>Access to </a:t>
            </a:r>
            <a:r>
              <a:rPr lang="en-US">
                <a:solidFill>
                  <a:srgbClr val="007780"/>
                </a:solidFill>
                <a:hlinkClick r:id="rId8">
                  <a:extLst>
                    <a:ext uri="{A12FA001-AC4F-418D-AE19-62706E023703}">
                      <ahyp:hlinkClr xmlns:ahyp="http://schemas.microsoft.com/office/drawing/2018/hyperlinkcolor" val="tx"/>
                    </a:ext>
                  </a:extLst>
                </a:hlinkClick>
              </a:rPr>
              <a:t>KDE Secure Web Application</a:t>
            </a:r>
            <a:endParaRPr lang="en-US">
              <a:solidFill>
                <a:srgbClr val="007780"/>
              </a:solidFill>
            </a:endParaRPr>
          </a:p>
          <a:p>
            <a:pPr lvl="1" fontAlgn="base"/>
            <a:r>
              <a:rPr lang="en-US">
                <a:solidFill>
                  <a:schemeClr val="tx1"/>
                </a:solidFill>
              </a:rPr>
              <a:t>Student Detail</a:t>
            </a:r>
          </a:p>
          <a:p>
            <a:pPr marL="0" indent="0">
              <a:buNone/>
            </a:pPr>
            <a:endParaRPr lang="en-US" u="sng">
              <a:solidFill>
                <a:srgbClr val="007780"/>
              </a:solidFill>
            </a:endParaRPr>
          </a:p>
          <a:p>
            <a:pPr marL="0" indent="0">
              <a:buNone/>
            </a:pPr>
            <a:r>
              <a:rPr lang="en-US"/>
              <a:t>Note: additional public release resources will be made available the week of Oct. 23.</a:t>
            </a:r>
          </a:p>
        </p:txBody>
      </p:sp>
      <p:sp>
        <p:nvSpPr>
          <p:cNvPr id="5" name="Slide Number Placeholder 4">
            <a:extLst>
              <a:ext uri="{FF2B5EF4-FFF2-40B4-BE49-F238E27FC236}">
                <a16:creationId xmlns:a16="http://schemas.microsoft.com/office/drawing/2014/main" id="{BE18AEF8-E2CD-4E78-9866-9632C2172412}"/>
              </a:ext>
            </a:extLst>
          </p:cNvPr>
          <p:cNvSpPr>
            <a:spLocks noGrp="1"/>
          </p:cNvSpPr>
          <p:nvPr>
            <p:ph type="sldNum" sz="quarter" idx="12"/>
          </p:nvPr>
        </p:nvSpPr>
        <p:spPr>
          <a:xfrm>
            <a:off x="8955156" y="55612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1B21FD-B47C-42BD-B60B-31D83F7ABA07}" type="slidenum">
              <a:rPr lang="en-US" smtClean="0"/>
              <a:pPr/>
              <a:t>49</a:t>
            </a:fld>
            <a:endParaRPr lang="en-US"/>
          </a:p>
        </p:txBody>
      </p:sp>
    </p:spTree>
    <p:extLst>
      <p:ext uri="{BB962C8B-B14F-4D97-AF65-F5344CB8AC3E}">
        <p14:creationId xmlns:p14="http://schemas.microsoft.com/office/powerpoint/2010/main" val="5946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7233-9DDE-8C23-E955-EFF872149F43}"/>
              </a:ext>
            </a:extLst>
          </p:cNvPr>
          <p:cNvSpPr>
            <a:spLocks noGrp="1"/>
          </p:cNvSpPr>
          <p:nvPr>
            <p:ph type="title"/>
          </p:nvPr>
        </p:nvSpPr>
        <p:spPr>
          <a:xfrm>
            <a:off x="360802" y="62161"/>
            <a:ext cx="10515600" cy="1325563"/>
          </a:xfrm>
        </p:spPr>
        <p:txBody>
          <a:bodyPr/>
          <a:lstStyle/>
          <a:p>
            <a:r>
              <a:rPr lang="en-US"/>
              <a:t>Quality Control (QC) Day Purpose </a:t>
            </a:r>
          </a:p>
        </p:txBody>
      </p:sp>
      <p:sp>
        <p:nvSpPr>
          <p:cNvPr id="3" name="Content Placeholder 2">
            <a:extLst>
              <a:ext uri="{FF2B5EF4-FFF2-40B4-BE49-F238E27FC236}">
                <a16:creationId xmlns:a16="http://schemas.microsoft.com/office/drawing/2014/main" id="{7BC540B8-A846-D63F-41DD-0E486A52F35B}"/>
              </a:ext>
            </a:extLst>
          </p:cNvPr>
          <p:cNvSpPr>
            <a:spLocks noGrp="1"/>
          </p:cNvSpPr>
          <p:nvPr>
            <p:ph idx="1"/>
          </p:nvPr>
        </p:nvSpPr>
        <p:spPr>
          <a:xfrm>
            <a:off x="461790" y="1322029"/>
            <a:ext cx="10515600" cy="4351338"/>
          </a:xfrm>
        </p:spPr>
        <p:txBody>
          <a:bodyPr vert="horz" lIns="91440" tIns="45720" rIns="91440" bIns="45720" rtlCol="0" anchor="t">
            <a:normAutofit fontScale="92500" lnSpcReduction="10000"/>
          </a:bodyPr>
          <a:lstStyle/>
          <a:p>
            <a:pPr fontAlgn="base"/>
            <a:r>
              <a:rPr lang="en-US"/>
              <a:t>Purpose​</a:t>
            </a:r>
          </a:p>
          <a:p>
            <a:pPr lvl="1" fontAlgn="base"/>
            <a:r>
              <a:rPr lang="en-US"/>
              <a:t>Ensure accurate public reporting​</a:t>
            </a:r>
          </a:p>
          <a:p>
            <a:pPr lvl="1" fontAlgn="base"/>
            <a:r>
              <a:rPr lang="en-US"/>
              <a:t>Identify statewide systemic data issues that potentially impact multiple schools and districts ​</a:t>
            </a:r>
          </a:p>
          <a:p>
            <a:pPr fontAlgn="base"/>
            <a:r>
              <a:rPr lang="en-US"/>
              <a:t>Review Data​</a:t>
            </a:r>
          </a:p>
          <a:p>
            <a:pPr lvl="1" fontAlgn="base"/>
            <a:r>
              <a:rPr lang="en-US"/>
              <a:t>Changes to individual student data were requested in the Student Data Review and Rosters (SDRR) application during Data Review (August 2 - 10). ​</a:t>
            </a:r>
          </a:p>
          <a:p>
            <a:pPr lvl="1" fontAlgn="base"/>
            <a:r>
              <a:rPr lang="en-US" b="1"/>
              <a:t>QC Day Activities will focus on reviewing accountability data</a:t>
            </a:r>
            <a:endParaRPr lang="en-US"/>
          </a:p>
          <a:p>
            <a:pPr lvl="1" fontAlgn="base"/>
            <a:r>
              <a:rPr lang="en-US"/>
              <a:t>Review accountability data including color ratings, indicator data, and federal classifications.</a:t>
            </a:r>
          </a:p>
          <a:p>
            <a:pPr lvl="1" fontAlgn="base"/>
            <a:r>
              <a:rPr lang="en-US"/>
              <a:t>Conduct a final review of data to ensure data quality for schools and districts.​</a:t>
            </a:r>
          </a:p>
          <a:p>
            <a:pPr lvl="1" fontAlgn="base"/>
            <a:r>
              <a:rPr lang="en-US"/>
              <a:t>Carefully review individual student groups for federal classification (TSI). </a:t>
            </a:r>
          </a:p>
          <a:p>
            <a:endParaRPr lang="en-US"/>
          </a:p>
        </p:txBody>
      </p:sp>
    </p:spTree>
    <p:extLst>
      <p:ext uri="{BB962C8B-B14F-4D97-AF65-F5344CB8AC3E}">
        <p14:creationId xmlns:p14="http://schemas.microsoft.com/office/powerpoint/2010/main" val="3820367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90B6-EF7B-42A3-A198-59A3A2FBA45D}"/>
              </a:ext>
            </a:extLst>
          </p:cNvPr>
          <p:cNvSpPr>
            <a:spLocks noGrp="1"/>
          </p:cNvSpPr>
          <p:nvPr>
            <p:ph type="title"/>
          </p:nvPr>
        </p:nvSpPr>
        <p:spPr/>
        <p:txBody>
          <a:bodyPr/>
          <a:lstStyle/>
          <a:p>
            <a:r>
              <a:rPr lang="en-US"/>
              <a:t>Tasks to Complete on QC Day </a:t>
            </a:r>
          </a:p>
        </p:txBody>
      </p:sp>
      <p:sp>
        <p:nvSpPr>
          <p:cNvPr id="3" name="Content Placeholder 2">
            <a:extLst>
              <a:ext uri="{FF2B5EF4-FFF2-40B4-BE49-F238E27FC236}">
                <a16:creationId xmlns:a16="http://schemas.microsoft.com/office/drawing/2014/main" id="{BADB84A4-BFE7-44A8-8549-2C19541A1B3F}"/>
              </a:ext>
            </a:extLst>
          </p:cNvPr>
          <p:cNvSpPr>
            <a:spLocks noGrp="1"/>
          </p:cNvSpPr>
          <p:nvPr>
            <p:ph idx="1"/>
          </p:nvPr>
        </p:nvSpPr>
        <p:spPr/>
        <p:txBody>
          <a:bodyPr/>
          <a:lstStyle/>
          <a:p>
            <a:pPr fontAlgn="base"/>
            <a:r>
              <a:rPr lang="en-US" b="1"/>
              <a:t>Complete the </a:t>
            </a:r>
            <a:r>
              <a:rPr lang="en-US" b="1">
                <a:hlinkClick r:id="rId3"/>
              </a:rPr>
              <a:t>2023 QC Checklist</a:t>
            </a:r>
            <a:r>
              <a:rPr lang="en-US" b="1"/>
              <a:t> online</a:t>
            </a:r>
            <a:r>
              <a:rPr lang="en-US"/>
              <a:t>. The submission of the QC Checklist indicates to KDE that you have finished your review.​</a:t>
            </a:r>
          </a:p>
          <a:p>
            <a:pPr fontAlgn="base"/>
            <a:r>
              <a:rPr lang="en-US" b="1"/>
              <a:t>Complete the </a:t>
            </a:r>
            <a:r>
              <a:rPr lang="en-US" b="1">
                <a:hlinkClick r:id="rId4"/>
              </a:rPr>
              <a:t>2023 Data Discrepancy Report(s)</a:t>
            </a:r>
            <a:r>
              <a:rPr lang="en-US" b="1"/>
              <a:t> online. </a:t>
            </a:r>
            <a:r>
              <a:rPr lang="en-US"/>
              <a:t>This form communicates any systemic data issues or concerns to KDE (submit electronically immediately).  ​</a:t>
            </a:r>
          </a:p>
          <a:p>
            <a:pPr fontAlgn="base"/>
            <a:r>
              <a:rPr lang="en-US"/>
              <a:t>Both forms are password protected and will be shared the morning of Oct. 17.</a:t>
            </a:r>
          </a:p>
          <a:p>
            <a:endParaRPr lang="en-US"/>
          </a:p>
        </p:txBody>
      </p:sp>
      <p:sp>
        <p:nvSpPr>
          <p:cNvPr id="5" name="Slide Number Placeholder 4">
            <a:extLst>
              <a:ext uri="{FF2B5EF4-FFF2-40B4-BE49-F238E27FC236}">
                <a16:creationId xmlns:a16="http://schemas.microsoft.com/office/drawing/2014/main" id="{ED862B01-03CF-417F-A950-A5508E6E9441}"/>
              </a:ext>
            </a:extLst>
          </p:cNvPr>
          <p:cNvSpPr>
            <a:spLocks noGrp="1"/>
          </p:cNvSpPr>
          <p:nvPr>
            <p:ph type="sldNum" sz="quarter" idx="12"/>
          </p:nvPr>
        </p:nvSpPr>
        <p:spPr>
          <a:xfrm>
            <a:off x="8955156" y="55612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1B21FD-B47C-42BD-B60B-31D83F7ABA07}" type="slidenum">
              <a:rPr lang="en-US" smtClean="0"/>
              <a:pPr/>
              <a:t>50</a:t>
            </a:fld>
            <a:endParaRPr lang="en-US"/>
          </a:p>
        </p:txBody>
      </p:sp>
    </p:spTree>
    <p:extLst>
      <p:ext uri="{BB962C8B-B14F-4D97-AF65-F5344CB8AC3E}">
        <p14:creationId xmlns:p14="http://schemas.microsoft.com/office/powerpoint/2010/main" val="110929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958788" y="168677"/>
            <a:ext cx="8659906" cy="849854"/>
          </a:xfrm>
        </p:spPr>
        <p:txBody>
          <a:bodyPr>
            <a:normAutofit fontScale="90000"/>
          </a:bodyPr>
          <a:lstStyle/>
          <a:p>
            <a:pPr algn="ctr"/>
            <a:r>
              <a:rPr lang="en-US" altLang="en-US" sz="3733"/>
              <a:t>How to Communicate with OAA on QC Day</a:t>
            </a:r>
          </a:p>
        </p:txBody>
      </p:sp>
      <p:sp>
        <p:nvSpPr>
          <p:cNvPr id="6" name="Content Placeholder 5"/>
          <p:cNvSpPr>
            <a:spLocks noGrp="1"/>
          </p:cNvSpPr>
          <p:nvPr>
            <p:ph type="body" sz="quarter" idx="13"/>
          </p:nvPr>
        </p:nvSpPr>
        <p:spPr>
          <a:xfrm>
            <a:off x="289744" y="1154107"/>
            <a:ext cx="11166382" cy="4253916"/>
          </a:xfrm>
        </p:spPr>
        <p:txBody>
          <a:bodyPr>
            <a:noAutofit/>
          </a:bodyPr>
          <a:lstStyle/>
          <a:p>
            <a:r>
              <a:rPr lang="en-US" sz="3200"/>
              <a:t>The key to district communication during QC Day is completing and submitting the Data Discrepancy Report.    </a:t>
            </a:r>
          </a:p>
          <a:p>
            <a:r>
              <a:rPr lang="en-US" sz="3200"/>
              <a:t>Keep in mind staff are researching information submitted on the forms, in the order in which the forms are received. It will take time, possibly a few days, to complete this process, but you will receive feedback from </a:t>
            </a:r>
            <a:r>
              <a:rPr lang="en-US" sz="3200">
                <a:hlinkClick r:id="rId3"/>
              </a:rPr>
              <a:t>kdeassessment@education.ky.gov</a:t>
            </a:r>
            <a:r>
              <a:rPr lang="en-US" sz="3200"/>
              <a:t>.</a:t>
            </a:r>
          </a:p>
          <a:p>
            <a:r>
              <a:rPr lang="en-US" sz="3200"/>
              <a:t>For general questions, contact OAA staff by email, phone, or Teams.</a:t>
            </a:r>
          </a:p>
        </p:txBody>
      </p:sp>
      <p:sp>
        <p:nvSpPr>
          <p:cNvPr id="3" name="Slide Number Placeholder 2">
            <a:extLst>
              <a:ext uri="{FF2B5EF4-FFF2-40B4-BE49-F238E27FC236}">
                <a16:creationId xmlns:a16="http://schemas.microsoft.com/office/drawing/2014/main" id="{6E53D8A1-A39C-38D4-5B47-CA27BE364C81}"/>
              </a:ext>
            </a:extLst>
          </p:cNvPr>
          <p:cNvSpPr>
            <a:spLocks noGrp="1"/>
          </p:cNvSpPr>
          <p:nvPr>
            <p:ph type="sldNum" sz="quarter" idx="12"/>
          </p:nvPr>
        </p:nvSpPr>
        <p:spPr/>
        <p:txBody>
          <a:bodyPr/>
          <a:lstStyle/>
          <a:p>
            <a:fld id="{354287DC-E20F-4BBE-91C2-47EE09564259}" type="slidenum">
              <a:rPr lang="en-US" smtClean="0"/>
              <a:t>51</a:t>
            </a:fld>
            <a:endParaRPr lang="en-US"/>
          </a:p>
        </p:txBody>
      </p:sp>
    </p:spTree>
    <p:extLst>
      <p:ext uri="{BB962C8B-B14F-4D97-AF65-F5344CB8AC3E}">
        <p14:creationId xmlns:p14="http://schemas.microsoft.com/office/powerpoint/2010/main" val="2956766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a:xfrm>
            <a:off x="203200" y="53620"/>
            <a:ext cx="7321357" cy="857704"/>
          </a:xfrm>
        </p:spPr>
        <p:txBody>
          <a:bodyPr/>
          <a:lstStyle/>
          <a:p>
            <a:r>
              <a:rPr lang="en-US" altLang="en-US"/>
              <a:t>QC Day Materials</a:t>
            </a:r>
          </a:p>
        </p:txBody>
      </p:sp>
      <p:sp>
        <p:nvSpPr>
          <p:cNvPr id="66563" name="Content Placeholder 4"/>
          <p:cNvSpPr>
            <a:spLocks noGrp="1"/>
          </p:cNvSpPr>
          <p:nvPr>
            <p:ph sz="half" idx="1"/>
          </p:nvPr>
        </p:nvSpPr>
        <p:spPr>
          <a:xfrm>
            <a:off x="457200" y="1013433"/>
            <a:ext cx="10071463" cy="4603596"/>
          </a:xfrm>
        </p:spPr>
        <p:txBody>
          <a:bodyPr>
            <a:normAutofit/>
          </a:bodyPr>
          <a:lstStyle/>
          <a:p>
            <a:pPr fontAlgn="base"/>
            <a:r>
              <a:rPr lang="en-US" sz="3200">
                <a:solidFill>
                  <a:srgbClr val="007780"/>
                </a:solidFill>
                <a:hlinkClick r:id="rId3">
                  <a:extLst>
                    <a:ext uri="{A12FA001-AC4F-418D-AE19-62706E023703}">
                      <ahyp:hlinkClr xmlns:ahyp="http://schemas.microsoft.com/office/drawing/2018/hyperlinkcolor" val="tx"/>
                    </a:ext>
                  </a:extLst>
                </a:hlinkClick>
              </a:rPr>
              <a:t>KDE Secure Web Application</a:t>
            </a:r>
            <a:endParaRPr lang="en-US" sz="3200">
              <a:solidFill>
                <a:srgbClr val="007780"/>
              </a:solidFill>
            </a:endParaRPr>
          </a:p>
          <a:p>
            <a:pPr marL="609585" indent="-609585">
              <a:buFont typeface="Wingdings" panose="05000000000000000000" pitchFamily="2" charset="2"/>
              <a:buChar char="q"/>
            </a:pPr>
            <a:r>
              <a:rPr lang="en-US" altLang="en-US" sz="3200">
                <a:solidFill>
                  <a:schemeClr val="tx1">
                    <a:lumMod val="85000"/>
                    <a:lumOff val="15000"/>
                  </a:schemeClr>
                </a:solidFill>
              </a:rPr>
              <a:t>Summary files and spreadsheets (organized in folders under Student Data Detail). </a:t>
            </a:r>
          </a:p>
          <a:p>
            <a:pPr marL="457200" indent="-457200">
              <a:buFont typeface="Wingdings" panose="05000000000000000000" pitchFamily="2" charset="2"/>
              <a:buChar char="q"/>
            </a:pPr>
            <a:r>
              <a:rPr lang="en-US" altLang="en-US" sz="3200">
                <a:solidFill>
                  <a:schemeClr val="tx1">
                    <a:lumMod val="85000"/>
                    <a:lumOff val="15000"/>
                  </a:schemeClr>
                </a:solidFill>
              </a:rPr>
              <a:t>Online Quality Control Checklist (online forms)</a:t>
            </a:r>
          </a:p>
          <a:p>
            <a:pPr marL="457200" indent="-457200">
              <a:buFont typeface="Wingdings" panose="05000000000000000000" pitchFamily="2" charset="2"/>
              <a:buChar char="q"/>
            </a:pPr>
            <a:r>
              <a:rPr lang="en-US" altLang="en-US" sz="3200">
                <a:solidFill>
                  <a:schemeClr val="tx1">
                    <a:lumMod val="85000"/>
                    <a:lumOff val="15000"/>
                  </a:schemeClr>
                </a:solidFill>
              </a:rPr>
              <a:t>Data Discrepancy Report (online forms) </a:t>
            </a:r>
          </a:p>
          <a:p>
            <a:pPr marL="457200" indent="-457200" fontAlgn="base">
              <a:buFont typeface="Wingdings" panose="05000000000000000000" pitchFamily="2" charset="2"/>
              <a:buChar char="q"/>
            </a:pPr>
            <a:r>
              <a:rPr lang="en-US" sz="3200">
                <a:solidFill>
                  <a:schemeClr val="tx1">
                    <a:lumMod val="85000"/>
                    <a:lumOff val="15000"/>
                  </a:schemeClr>
                </a:solidFill>
              </a:rPr>
              <a:t>SDRR Files (can be downloaded prior to Oct. 16)</a:t>
            </a:r>
          </a:p>
          <a:p>
            <a:pPr lvl="1" fontAlgn="base"/>
            <a:r>
              <a:rPr lang="en-US">
                <a:solidFill>
                  <a:schemeClr val="tx1">
                    <a:lumMod val="85000"/>
                    <a:lumOff val="15000"/>
                  </a:schemeClr>
                </a:solidFill>
              </a:rPr>
              <a:t>Student Listing and Change Listing</a:t>
            </a:r>
          </a:p>
          <a:p>
            <a:pPr lvl="1" fontAlgn="base"/>
            <a:r>
              <a:rPr lang="en-US">
                <a:solidFill>
                  <a:schemeClr val="tx1">
                    <a:lumMod val="85000"/>
                    <a:lumOff val="15000"/>
                  </a:schemeClr>
                </a:solidFill>
              </a:rPr>
              <a:t>Cohort</a:t>
            </a:r>
          </a:p>
          <a:p>
            <a:pPr lvl="1" fontAlgn="base"/>
            <a:r>
              <a:rPr lang="en-US">
                <a:solidFill>
                  <a:schemeClr val="tx1">
                    <a:lumMod val="85000"/>
                    <a:lumOff val="15000"/>
                  </a:schemeClr>
                </a:solidFill>
              </a:rPr>
              <a:t>Postsecondary Readiness Scores</a:t>
            </a:r>
          </a:p>
          <a:p>
            <a:pPr>
              <a:lnSpc>
                <a:spcPct val="120000"/>
              </a:lnSpc>
              <a:spcBef>
                <a:spcPts val="0"/>
              </a:spcBef>
            </a:pPr>
            <a:endParaRPr lang="en-US" sz="3333">
              <a:solidFill>
                <a:srgbClr val="FF0000"/>
              </a:solidFill>
            </a:endParaRPr>
          </a:p>
        </p:txBody>
      </p:sp>
      <p:sp>
        <p:nvSpPr>
          <p:cNvPr id="3" name="Slide Number Placeholder 2">
            <a:extLst>
              <a:ext uri="{FF2B5EF4-FFF2-40B4-BE49-F238E27FC236}">
                <a16:creationId xmlns:a16="http://schemas.microsoft.com/office/drawing/2014/main" id="{F53FE3DF-5CCE-95D0-8414-A979A0A76122}"/>
              </a:ext>
            </a:extLst>
          </p:cNvPr>
          <p:cNvSpPr>
            <a:spLocks noGrp="1"/>
          </p:cNvSpPr>
          <p:nvPr>
            <p:ph type="sldNum" sz="quarter" idx="10"/>
          </p:nvPr>
        </p:nvSpPr>
        <p:spPr/>
        <p:txBody>
          <a:bodyPr/>
          <a:lstStyle/>
          <a:p>
            <a:fld id="{354287DC-E20F-4BBE-91C2-47EE09564259}" type="slidenum">
              <a:rPr lang="en-US" smtClean="0"/>
              <a:pPr/>
              <a:t>52</a:t>
            </a:fld>
            <a:endParaRPr lang="en-US"/>
          </a:p>
        </p:txBody>
      </p:sp>
    </p:spTree>
    <p:extLst>
      <p:ext uri="{BB962C8B-B14F-4D97-AF65-F5344CB8AC3E}">
        <p14:creationId xmlns:p14="http://schemas.microsoft.com/office/powerpoint/2010/main" val="3178307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8D45900-D5FE-4E30-9B98-304F3D8D13A7}"/>
              </a:ext>
            </a:extLst>
          </p:cNvPr>
          <p:cNvSpPr>
            <a:spLocks noGrp="1"/>
          </p:cNvSpPr>
          <p:nvPr>
            <p:ph type="title"/>
          </p:nvPr>
        </p:nvSpPr>
        <p:spPr>
          <a:xfrm>
            <a:off x="0" y="0"/>
            <a:ext cx="8036022" cy="809897"/>
          </a:xfrm>
        </p:spPr>
        <p:txBody>
          <a:bodyPr>
            <a:normAutofit/>
          </a:bodyPr>
          <a:lstStyle/>
          <a:p>
            <a:pPr algn="ctr"/>
            <a:r>
              <a:rPr lang="en-US" sz="4800"/>
              <a:t>OAA Contacts for QC DAY</a:t>
            </a:r>
            <a:endParaRPr lang="en-US"/>
          </a:p>
        </p:txBody>
      </p:sp>
      <p:graphicFrame>
        <p:nvGraphicFramePr>
          <p:cNvPr id="9" name="Table 8" descr="OSAA Contacts" title="OSAA Contacts">
            <a:extLst>
              <a:ext uri="{FF2B5EF4-FFF2-40B4-BE49-F238E27FC236}">
                <a16:creationId xmlns:a16="http://schemas.microsoft.com/office/drawing/2014/main" id="{577F9E93-9818-4CE8-8D7F-8CD6935C1D80}"/>
              </a:ext>
            </a:extLst>
          </p:cNvPr>
          <p:cNvGraphicFramePr>
            <a:graphicFrameLocks noGrp="1"/>
          </p:cNvGraphicFramePr>
          <p:nvPr>
            <p:extLst>
              <p:ext uri="{D42A27DB-BD31-4B8C-83A1-F6EECF244321}">
                <p14:modId xmlns:p14="http://schemas.microsoft.com/office/powerpoint/2010/main" val="1755850060"/>
              </p:ext>
            </p:extLst>
          </p:nvPr>
        </p:nvGraphicFramePr>
        <p:xfrm>
          <a:off x="266222" y="691512"/>
          <a:ext cx="3744135" cy="4999879"/>
        </p:xfrm>
        <a:graphic>
          <a:graphicData uri="http://schemas.openxmlformats.org/drawingml/2006/table">
            <a:tbl>
              <a:tblPr firstRow="1" firstCol="1" bandRow="1">
                <a:tableStyleId>{5A111915-BE36-4E01-A7E5-04B1672EAD32}</a:tableStyleId>
              </a:tblPr>
              <a:tblGrid>
                <a:gridCol w="2244029">
                  <a:extLst>
                    <a:ext uri="{9D8B030D-6E8A-4147-A177-3AD203B41FA5}">
                      <a16:colId xmlns:a16="http://schemas.microsoft.com/office/drawing/2014/main" val="20000"/>
                    </a:ext>
                  </a:extLst>
                </a:gridCol>
                <a:gridCol w="1500106">
                  <a:extLst>
                    <a:ext uri="{9D8B030D-6E8A-4147-A177-3AD203B41FA5}">
                      <a16:colId xmlns:a16="http://schemas.microsoft.com/office/drawing/2014/main" val="20001"/>
                    </a:ext>
                  </a:extLst>
                </a:gridCol>
              </a:tblGrid>
              <a:tr h="964706">
                <a:tc>
                  <a:txBody>
                    <a:bodyPr/>
                    <a:lstStyle/>
                    <a:p>
                      <a:pPr marL="0" marR="0">
                        <a:spcBef>
                          <a:spcPts val="0"/>
                        </a:spcBef>
                        <a:spcAft>
                          <a:spcPts val="0"/>
                        </a:spcAft>
                      </a:pPr>
                      <a:r>
                        <a:rPr lang="en-US" sz="1800">
                          <a:solidFill>
                            <a:schemeClr val="tx1"/>
                          </a:solidFill>
                          <a:effectLst/>
                          <a:latin typeface="+mn-lt"/>
                        </a:rPr>
                        <a:t>Districts  </a:t>
                      </a:r>
                    </a:p>
                    <a:p>
                      <a:pPr marL="0" marR="0">
                        <a:spcBef>
                          <a:spcPts val="0"/>
                        </a:spcBef>
                        <a:spcAft>
                          <a:spcPts val="0"/>
                        </a:spcAft>
                      </a:pPr>
                      <a:r>
                        <a:rPr lang="en-US" sz="1800">
                          <a:solidFill>
                            <a:schemeClr val="tx1"/>
                          </a:solidFill>
                          <a:effectLst/>
                          <a:latin typeface="+mn-lt"/>
                        </a:rPr>
                        <a:t>(502) 564-2256</a:t>
                      </a:r>
                      <a:endParaRPr lang="en-US" sz="1800">
                        <a:solidFill>
                          <a:schemeClr val="tx1"/>
                        </a:solidFill>
                        <a:effectLst/>
                        <a:latin typeface="+mn-lt"/>
                        <a:ea typeface="Calibri" panose="020F0502020204030204" pitchFamily="34" charset="0"/>
                      </a:endParaRPr>
                    </a:p>
                  </a:txBody>
                  <a:tcPr marT="0" marB="0">
                    <a:solidFill>
                      <a:srgbClr val="7CAFDE"/>
                    </a:solidFill>
                  </a:tcPr>
                </a:tc>
                <a:tc>
                  <a:txBody>
                    <a:bodyPr/>
                    <a:lstStyle/>
                    <a:p>
                      <a:pPr marL="0" marR="0" algn="ctr">
                        <a:spcBef>
                          <a:spcPts val="0"/>
                        </a:spcBef>
                        <a:spcAft>
                          <a:spcPts val="0"/>
                        </a:spcAft>
                      </a:pPr>
                      <a:r>
                        <a:rPr lang="en-US" sz="1800">
                          <a:solidFill>
                            <a:srgbClr val="079DA9"/>
                          </a:solidFill>
                          <a:effectLst/>
                          <a:latin typeface="+mn-lt"/>
                        </a:rPr>
                        <a:t>OAA Staff </a:t>
                      </a:r>
                      <a:endParaRPr lang="en-US" sz="1800">
                        <a:solidFill>
                          <a:srgbClr val="079DA9"/>
                        </a:solidFill>
                        <a:effectLst/>
                        <a:latin typeface="+mn-lt"/>
                        <a:ea typeface="Calibri" panose="020F0502020204030204" pitchFamily="34" charset="0"/>
                      </a:endParaRPr>
                    </a:p>
                  </a:txBody>
                  <a:tcPr marT="0" marB="0" anchor="ctr">
                    <a:solidFill>
                      <a:schemeClr val="bg1"/>
                    </a:solidFill>
                  </a:tcPr>
                </a:tc>
                <a:extLst>
                  <a:ext uri="{0D108BD9-81ED-4DB2-BD59-A6C34878D82A}">
                    <a16:rowId xmlns:a16="http://schemas.microsoft.com/office/drawing/2014/main" val="10000"/>
                  </a:ext>
                </a:extLst>
              </a:tr>
              <a:tr h="678189">
                <a:tc>
                  <a:txBody>
                    <a:bodyPr/>
                    <a:lstStyle/>
                    <a:p>
                      <a:pPr marL="0" marR="0">
                        <a:spcBef>
                          <a:spcPts val="0"/>
                        </a:spcBef>
                        <a:spcAft>
                          <a:spcPts val="0"/>
                        </a:spcAft>
                      </a:pPr>
                      <a:r>
                        <a:rPr lang="en-US" sz="1800">
                          <a:effectLst/>
                          <a:latin typeface="+mn-lt"/>
                        </a:rPr>
                        <a:t>Adair - Bellevue Independent</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Tony Igwe</a:t>
                      </a:r>
                    </a:p>
                  </a:txBody>
                  <a:tcPr marT="0" marB="0"/>
                </a:tc>
                <a:extLst>
                  <a:ext uri="{0D108BD9-81ED-4DB2-BD59-A6C34878D82A}">
                    <a16:rowId xmlns:a16="http://schemas.microsoft.com/office/drawing/2014/main" val="10001"/>
                  </a:ext>
                </a:extLst>
              </a:tr>
              <a:tr h="795491">
                <a:tc>
                  <a:txBody>
                    <a:bodyPr/>
                    <a:lstStyle/>
                    <a:p>
                      <a:pPr marL="0" marR="0">
                        <a:spcBef>
                          <a:spcPts val="0"/>
                        </a:spcBef>
                        <a:spcAft>
                          <a:spcPts val="0"/>
                        </a:spcAft>
                      </a:pPr>
                      <a:r>
                        <a:rPr lang="en-US" sz="1800">
                          <a:effectLst/>
                          <a:latin typeface="+mn-lt"/>
                        </a:rPr>
                        <a:t>Berea Independent - Calloway</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WookJoong Kim</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2"/>
                  </a:ext>
                </a:extLst>
              </a:tr>
              <a:tr h="852997">
                <a:tc>
                  <a:txBody>
                    <a:bodyPr/>
                    <a:lstStyle/>
                    <a:p>
                      <a:pPr marL="0" marR="0">
                        <a:spcBef>
                          <a:spcPts val="0"/>
                        </a:spcBef>
                        <a:spcAft>
                          <a:spcPts val="0"/>
                        </a:spcAft>
                      </a:pPr>
                      <a:r>
                        <a:rPr lang="en-US" sz="1800">
                          <a:effectLst/>
                          <a:latin typeface="+mn-lt"/>
                        </a:rPr>
                        <a:t>Campbell - Covington Independent</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Robert Davis</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3"/>
                  </a:ext>
                </a:extLst>
              </a:tr>
              <a:tr h="854248">
                <a:tc>
                  <a:txBody>
                    <a:bodyPr/>
                    <a:lstStyle/>
                    <a:p>
                      <a:pPr marL="0" marR="0">
                        <a:spcBef>
                          <a:spcPts val="0"/>
                        </a:spcBef>
                        <a:spcAft>
                          <a:spcPts val="0"/>
                        </a:spcAft>
                      </a:pPr>
                      <a:r>
                        <a:rPr lang="en-US" sz="1800">
                          <a:effectLst/>
                          <a:latin typeface="+mn-lt"/>
                        </a:rPr>
                        <a:t>Craft Academy - Estill</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David Curd</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4"/>
                  </a:ext>
                </a:extLst>
              </a:tr>
              <a:tr h="854248">
                <a:tc>
                  <a:txBody>
                    <a:bodyPr/>
                    <a:lstStyle/>
                    <a:p>
                      <a:pPr marL="0" marR="0">
                        <a:spcBef>
                          <a:spcPts val="0"/>
                        </a:spcBef>
                        <a:spcAft>
                          <a:spcPts val="0"/>
                        </a:spcAft>
                      </a:pPr>
                      <a:r>
                        <a:rPr lang="en-US" sz="1800">
                          <a:effectLst/>
                          <a:latin typeface="+mn-lt"/>
                        </a:rPr>
                        <a:t>Ohio - Pulaski</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ea typeface="Calibri" panose="020F0502020204030204" pitchFamily="34" charset="0"/>
                        </a:rPr>
                        <a:t>Oliver Ackerman</a:t>
                      </a:r>
                    </a:p>
                  </a:txBody>
                  <a:tcPr marT="0" marB="0"/>
                </a:tc>
                <a:extLst>
                  <a:ext uri="{0D108BD9-81ED-4DB2-BD59-A6C34878D82A}">
                    <a16:rowId xmlns:a16="http://schemas.microsoft.com/office/drawing/2014/main" val="1853236668"/>
                  </a:ext>
                </a:extLst>
              </a:tr>
            </a:tbl>
          </a:graphicData>
        </a:graphic>
      </p:graphicFrame>
      <p:graphicFrame>
        <p:nvGraphicFramePr>
          <p:cNvPr id="8" name="Table 7" descr="OSAA Contacts" title="OSAA Contacts">
            <a:extLst>
              <a:ext uri="{FF2B5EF4-FFF2-40B4-BE49-F238E27FC236}">
                <a16:creationId xmlns:a16="http://schemas.microsoft.com/office/drawing/2014/main" id="{A220C363-BF09-4AFA-97EF-2C27B4825631}"/>
              </a:ext>
            </a:extLst>
          </p:cNvPr>
          <p:cNvGraphicFramePr>
            <a:graphicFrameLocks noGrp="1"/>
          </p:cNvGraphicFramePr>
          <p:nvPr>
            <p:extLst>
              <p:ext uri="{D42A27DB-BD31-4B8C-83A1-F6EECF244321}">
                <p14:modId xmlns:p14="http://schemas.microsoft.com/office/powerpoint/2010/main" val="235456840"/>
              </p:ext>
            </p:extLst>
          </p:nvPr>
        </p:nvGraphicFramePr>
        <p:xfrm>
          <a:off x="4276579" y="764600"/>
          <a:ext cx="4025665" cy="4853701"/>
        </p:xfrm>
        <a:graphic>
          <a:graphicData uri="http://schemas.openxmlformats.org/drawingml/2006/table">
            <a:tbl>
              <a:tblPr firstRow="1" firstCol="1" bandRow="1">
                <a:tableStyleId>{69012ECD-51FC-41F1-AA8D-1B2483CD663E}</a:tableStyleId>
              </a:tblPr>
              <a:tblGrid>
                <a:gridCol w="2349290">
                  <a:extLst>
                    <a:ext uri="{9D8B030D-6E8A-4147-A177-3AD203B41FA5}">
                      <a16:colId xmlns:a16="http://schemas.microsoft.com/office/drawing/2014/main" val="20000"/>
                    </a:ext>
                  </a:extLst>
                </a:gridCol>
                <a:gridCol w="1676375">
                  <a:extLst>
                    <a:ext uri="{9D8B030D-6E8A-4147-A177-3AD203B41FA5}">
                      <a16:colId xmlns:a16="http://schemas.microsoft.com/office/drawing/2014/main" val="20001"/>
                    </a:ext>
                  </a:extLst>
                </a:gridCol>
              </a:tblGrid>
              <a:tr h="951672">
                <a:tc>
                  <a:txBody>
                    <a:bodyPr/>
                    <a:lstStyle/>
                    <a:p>
                      <a:pPr marL="0" marR="0">
                        <a:spcBef>
                          <a:spcPts val="0"/>
                        </a:spcBef>
                        <a:spcAft>
                          <a:spcPts val="0"/>
                        </a:spcAft>
                      </a:pPr>
                      <a:r>
                        <a:rPr lang="en-US" sz="1800">
                          <a:solidFill>
                            <a:schemeClr val="tx1"/>
                          </a:solidFill>
                          <a:effectLst/>
                          <a:latin typeface="+mn-lt"/>
                        </a:rPr>
                        <a:t>Districts </a:t>
                      </a:r>
                    </a:p>
                    <a:p>
                      <a:pPr marL="0" marR="0">
                        <a:spcBef>
                          <a:spcPts val="0"/>
                        </a:spcBef>
                        <a:spcAft>
                          <a:spcPts val="0"/>
                        </a:spcAft>
                      </a:pPr>
                      <a:r>
                        <a:rPr lang="en-US" sz="1800">
                          <a:solidFill>
                            <a:schemeClr val="tx1"/>
                          </a:solidFill>
                          <a:effectLst/>
                          <a:latin typeface="+mn-lt"/>
                        </a:rPr>
                        <a:t>(502) 564-4394</a:t>
                      </a:r>
                      <a:endParaRPr lang="en-US" sz="1800">
                        <a:solidFill>
                          <a:schemeClr val="tx1"/>
                        </a:solidFill>
                        <a:effectLst/>
                        <a:latin typeface="+mn-lt"/>
                        <a:ea typeface="Calibri" panose="020F0502020204030204" pitchFamily="34" charset="0"/>
                      </a:endParaRPr>
                    </a:p>
                  </a:txBody>
                  <a:tcPr marT="0" marB="0">
                    <a:solidFill>
                      <a:srgbClr val="E7F1F1"/>
                    </a:solidFill>
                  </a:tcPr>
                </a:tc>
                <a:tc>
                  <a:txBody>
                    <a:bodyPr/>
                    <a:lstStyle/>
                    <a:p>
                      <a:pPr marL="0" marR="0" algn="ctr">
                        <a:spcBef>
                          <a:spcPts val="0"/>
                        </a:spcBef>
                        <a:spcAft>
                          <a:spcPts val="0"/>
                        </a:spcAft>
                      </a:pPr>
                      <a:r>
                        <a:rPr lang="en-US" sz="1800">
                          <a:solidFill>
                            <a:srgbClr val="079DA9"/>
                          </a:solidFill>
                          <a:effectLst/>
                          <a:latin typeface="+mn-lt"/>
                        </a:rPr>
                        <a:t>OAA Staff </a:t>
                      </a:r>
                      <a:endParaRPr lang="en-US" sz="1800">
                        <a:solidFill>
                          <a:srgbClr val="079DA9"/>
                        </a:solidFill>
                        <a:effectLst/>
                        <a:latin typeface="+mn-lt"/>
                        <a:ea typeface="Calibri" panose="020F0502020204030204" pitchFamily="34" charset="0"/>
                      </a:endParaRPr>
                    </a:p>
                  </a:txBody>
                  <a:tcPr marT="0" marB="0" anchor="ctr">
                    <a:solidFill>
                      <a:schemeClr val="bg1"/>
                    </a:solidFill>
                  </a:tcPr>
                </a:tc>
                <a:extLst>
                  <a:ext uri="{0D108BD9-81ED-4DB2-BD59-A6C34878D82A}">
                    <a16:rowId xmlns:a16="http://schemas.microsoft.com/office/drawing/2014/main" val="10000"/>
                  </a:ext>
                </a:extLst>
              </a:tr>
              <a:tr h="1186381">
                <a:tc>
                  <a:txBody>
                    <a:bodyPr/>
                    <a:lstStyle/>
                    <a:p>
                      <a:pPr marL="0" marR="0">
                        <a:spcBef>
                          <a:spcPts val="0"/>
                        </a:spcBef>
                        <a:spcAft>
                          <a:spcPts val="0"/>
                        </a:spcAft>
                      </a:pPr>
                      <a:r>
                        <a:rPr lang="en-US" sz="1800">
                          <a:effectLst/>
                          <a:latin typeface="+mn-lt"/>
                        </a:rPr>
                        <a:t>Fairview Independent - Green</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Ben Riley</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1"/>
                  </a:ext>
                </a:extLst>
              </a:tr>
              <a:tr h="790920">
                <a:tc>
                  <a:txBody>
                    <a:bodyPr/>
                    <a:lstStyle/>
                    <a:p>
                      <a:pPr marL="0" marR="0">
                        <a:spcBef>
                          <a:spcPts val="0"/>
                        </a:spcBef>
                        <a:spcAft>
                          <a:spcPts val="0"/>
                        </a:spcAft>
                      </a:pPr>
                      <a:r>
                        <a:rPr lang="en-US" sz="1800">
                          <a:effectLst/>
                          <a:latin typeface="+mn-lt"/>
                        </a:rPr>
                        <a:t>Greenup – Jenkins Independent</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Christen Roseberry</a:t>
                      </a:r>
                    </a:p>
                  </a:txBody>
                  <a:tcPr marT="0" marB="0"/>
                </a:tc>
                <a:extLst>
                  <a:ext uri="{0D108BD9-81ED-4DB2-BD59-A6C34878D82A}">
                    <a16:rowId xmlns:a16="http://schemas.microsoft.com/office/drawing/2014/main" val="10002"/>
                  </a:ext>
                </a:extLst>
              </a:tr>
              <a:tr h="721181">
                <a:tc>
                  <a:txBody>
                    <a:bodyPr/>
                    <a:lstStyle/>
                    <a:p>
                      <a:pPr marL="0" marR="0">
                        <a:spcBef>
                          <a:spcPts val="0"/>
                        </a:spcBef>
                        <a:spcAft>
                          <a:spcPts val="0"/>
                        </a:spcAft>
                      </a:pPr>
                      <a:r>
                        <a:rPr lang="en-US" sz="1800">
                          <a:effectLst/>
                          <a:latin typeface="+mn-lt"/>
                          <a:ea typeface="Calibri" panose="020F0502020204030204" pitchFamily="34" charset="0"/>
                        </a:rPr>
                        <a:t>Jessamine – Lincoln</a:t>
                      </a:r>
                    </a:p>
                  </a:txBody>
                  <a:tcPr marT="0" marB="0"/>
                </a:tc>
                <a:tc>
                  <a:txBody>
                    <a:bodyPr/>
                    <a:lstStyle/>
                    <a:p>
                      <a:pPr marL="0" marR="0">
                        <a:spcBef>
                          <a:spcPts val="0"/>
                        </a:spcBef>
                        <a:spcAft>
                          <a:spcPts val="0"/>
                        </a:spcAft>
                      </a:pPr>
                      <a:r>
                        <a:rPr lang="en-US" sz="1800">
                          <a:effectLst/>
                          <a:latin typeface="+mn-lt"/>
                          <a:ea typeface="Calibri" panose="020F0502020204030204" pitchFamily="34" charset="0"/>
                        </a:rPr>
                        <a:t>Chris Williams</a:t>
                      </a:r>
                    </a:p>
                  </a:txBody>
                  <a:tcPr marT="0" marB="0"/>
                </a:tc>
                <a:extLst>
                  <a:ext uri="{0D108BD9-81ED-4DB2-BD59-A6C34878D82A}">
                    <a16:rowId xmlns:a16="http://schemas.microsoft.com/office/drawing/2014/main" val="2979536645"/>
                  </a:ext>
                </a:extLst>
              </a:tr>
              <a:tr h="649644">
                <a:tc>
                  <a:txBody>
                    <a:bodyPr/>
                    <a:lstStyle/>
                    <a:p>
                      <a:pPr marL="0" marR="0">
                        <a:spcBef>
                          <a:spcPts val="0"/>
                        </a:spcBef>
                        <a:spcAft>
                          <a:spcPts val="0"/>
                        </a:spcAft>
                      </a:pPr>
                      <a:r>
                        <a:rPr lang="en-US" sz="1800">
                          <a:effectLst/>
                          <a:latin typeface="+mn-lt"/>
                          <a:ea typeface="Calibri" panose="020F0502020204030204" pitchFamily="34" charset="0"/>
                        </a:rPr>
                        <a:t>Livingston – McLean</a:t>
                      </a:r>
                    </a:p>
                  </a:txBody>
                  <a:tcPr marT="0" marB="0"/>
                </a:tc>
                <a:tc>
                  <a:txBody>
                    <a:bodyPr/>
                    <a:lstStyle/>
                    <a:p>
                      <a:pPr marL="0" marR="0">
                        <a:spcBef>
                          <a:spcPts val="0"/>
                        </a:spcBef>
                        <a:spcAft>
                          <a:spcPts val="0"/>
                        </a:spcAft>
                      </a:pPr>
                      <a:r>
                        <a:rPr lang="en-US" sz="1800">
                          <a:effectLst/>
                          <a:latin typeface="+mn-lt"/>
                        </a:rPr>
                        <a:t>Melissa Chandler</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4"/>
                  </a:ext>
                </a:extLst>
              </a:tr>
              <a:tr h="553903">
                <a:tc>
                  <a:txBody>
                    <a:bodyPr/>
                    <a:lstStyle/>
                    <a:p>
                      <a:pPr marL="0" marR="0">
                        <a:spcBef>
                          <a:spcPts val="0"/>
                        </a:spcBef>
                        <a:spcAft>
                          <a:spcPts val="0"/>
                        </a:spcAft>
                      </a:pPr>
                      <a:r>
                        <a:rPr lang="en-US" sz="1800">
                          <a:effectLst/>
                          <a:latin typeface="+mn-lt"/>
                          <a:ea typeface="Calibri" panose="020F0502020204030204" pitchFamily="34" charset="0"/>
                        </a:rPr>
                        <a:t>Meade – Nicholas</a:t>
                      </a:r>
                    </a:p>
                  </a:txBody>
                  <a:tcPr marT="0" marB="0"/>
                </a:tc>
                <a:tc>
                  <a:txBody>
                    <a:bodyPr/>
                    <a:lstStyle/>
                    <a:p>
                      <a:pPr marL="0" marR="0">
                        <a:spcBef>
                          <a:spcPts val="0"/>
                        </a:spcBef>
                        <a:spcAft>
                          <a:spcPts val="0"/>
                        </a:spcAft>
                      </a:pPr>
                      <a:r>
                        <a:rPr lang="en-US" sz="1800">
                          <a:effectLst/>
                          <a:latin typeface="+mn-lt"/>
                          <a:ea typeface="Calibri" panose="020F0502020204030204" pitchFamily="34" charset="0"/>
                        </a:rPr>
                        <a:t>Krista Mullins</a:t>
                      </a:r>
                    </a:p>
                  </a:txBody>
                  <a:tcPr marT="0" marB="0"/>
                </a:tc>
                <a:extLst>
                  <a:ext uri="{0D108BD9-81ED-4DB2-BD59-A6C34878D82A}">
                    <a16:rowId xmlns:a16="http://schemas.microsoft.com/office/drawing/2014/main" val="4251394028"/>
                  </a:ext>
                </a:extLst>
              </a:tr>
            </a:tbl>
          </a:graphicData>
        </a:graphic>
      </p:graphicFrame>
      <p:graphicFrame>
        <p:nvGraphicFramePr>
          <p:cNvPr id="7" name="Table 6" descr="OSAA Contacts" title="OSAA Contacts">
            <a:extLst>
              <a:ext uri="{FF2B5EF4-FFF2-40B4-BE49-F238E27FC236}">
                <a16:creationId xmlns:a16="http://schemas.microsoft.com/office/drawing/2014/main" id="{EF0B9866-F622-4B57-BEAA-3909BFCC8E8F}"/>
              </a:ext>
            </a:extLst>
          </p:cNvPr>
          <p:cNvGraphicFramePr>
            <a:graphicFrameLocks noGrp="1"/>
          </p:cNvGraphicFramePr>
          <p:nvPr>
            <p:extLst>
              <p:ext uri="{D42A27DB-BD31-4B8C-83A1-F6EECF244321}">
                <p14:modId xmlns:p14="http://schemas.microsoft.com/office/powerpoint/2010/main" val="3109504570"/>
              </p:ext>
            </p:extLst>
          </p:nvPr>
        </p:nvGraphicFramePr>
        <p:xfrm>
          <a:off x="8763000" y="719305"/>
          <a:ext cx="3134535" cy="4109939"/>
        </p:xfrm>
        <a:graphic>
          <a:graphicData uri="http://schemas.openxmlformats.org/drawingml/2006/table">
            <a:tbl>
              <a:tblPr firstRow="1" firstCol="1" bandRow="1">
                <a:tableStyleId>{912C8C85-51F0-491E-9774-3900AFEF0FD7}</a:tableStyleId>
              </a:tblPr>
              <a:tblGrid>
                <a:gridCol w="1932752">
                  <a:extLst>
                    <a:ext uri="{9D8B030D-6E8A-4147-A177-3AD203B41FA5}">
                      <a16:colId xmlns:a16="http://schemas.microsoft.com/office/drawing/2014/main" val="20000"/>
                    </a:ext>
                  </a:extLst>
                </a:gridCol>
                <a:gridCol w="1201783">
                  <a:extLst>
                    <a:ext uri="{9D8B030D-6E8A-4147-A177-3AD203B41FA5}">
                      <a16:colId xmlns:a16="http://schemas.microsoft.com/office/drawing/2014/main" val="20001"/>
                    </a:ext>
                  </a:extLst>
                </a:gridCol>
              </a:tblGrid>
              <a:tr h="1074988">
                <a:tc>
                  <a:txBody>
                    <a:bodyPr/>
                    <a:lstStyle/>
                    <a:p>
                      <a:pPr marL="0" marR="0">
                        <a:spcBef>
                          <a:spcPts val="0"/>
                        </a:spcBef>
                        <a:spcAft>
                          <a:spcPts val="0"/>
                        </a:spcAft>
                      </a:pPr>
                      <a:r>
                        <a:rPr lang="en-US" sz="1800">
                          <a:solidFill>
                            <a:schemeClr val="tx1"/>
                          </a:solidFill>
                          <a:effectLst/>
                          <a:latin typeface="+mn-lt"/>
                        </a:rPr>
                        <a:t>Districts  </a:t>
                      </a:r>
                    </a:p>
                    <a:p>
                      <a:pPr marL="0" marR="0">
                        <a:spcBef>
                          <a:spcPts val="0"/>
                        </a:spcBef>
                        <a:spcAft>
                          <a:spcPts val="0"/>
                        </a:spcAft>
                      </a:pPr>
                      <a:r>
                        <a:rPr lang="en-US" sz="1800">
                          <a:solidFill>
                            <a:schemeClr val="tx1"/>
                          </a:solidFill>
                          <a:effectLst/>
                          <a:latin typeface="+mn-lt"/>
                        </a:rPr>
                        <a:t>(502) 564-4394</a:t>
                      </a:r>
                      <a:endParaRPr lang="en-US" sz="1800">
                        <a:solidFill>
                          <a:schemeClr val="tx1"/>
                        </a:solidFill>
                        <a:effectLst/>
                        <a:latin typeface="+mn-lt"/>
                        <a:ea typeface="Calibri" panose="020F0502020204030204" pitchFamily="34" charset="0"/>
                      </a:endParaRPr>
                    </a:p>
                  </a:txBody>
                  <a:tcPr marT="0" marB="0">
                    <a:solidFill>
                      <a:srgbClr val="AAD18F"/>
                    </a:solidFill>
                  </a:tcPr>
                </a:tc>
                <a:tc>
                  <a:txBody>
                    <a:bodyPr/>
                    <a:lstStyle/>
                    <a:p>
                      <a:pPr marL="0" marR="0" algn="ctr">
                        <a:spcBef>
                          <a:spcPts val="0"/>
                        </a:spcBef>
                        <a:spcAft>
                          <a:spcPts val="0"/>
                        </a:spcAft>
                      </a:pPr>
                      <a:r>
                        <a:rPr lang="en-US" sz="1800">
                          <a:solidFill>
                            <a:srgbClr val="079DA9"/>
                          </a:solidFill>
                          <a:effectLst/>
                          <a:latin typeface="+mn-lt"/>
                        </a:rPr>
                        <a:t>OAA Staff </a:t>
                      </a:r>
                      <a:endParaRPr lang="en-US" sz="1800">
                        <a:solidFill>
                          <a:srgbClr val="079DA9"/>
                        </a:solidFill>
                        <a:effectLst/>
                        <a:latin typeface="+mn-lt"/>
                        <a:ea typeface="Calibri" panose="020F0502020204030204" pitchFamily="34" charset="0"/>
                      </a:endParaRPr>
                    </a:p>
                  </a:txBody>
                  <a:tcPr marT="0" marB="0" anchor="ctr">
                    <a:solidFill>
                      <a:schemeClr val="bg1"/>
                    </a:solidFill>
                  </a:tcPr>
                </a:tc>
                <a:extLst>
                  <a:ext uri="{0D108BD9-81ED-4DB2-BD59-A6C34878D82A}">
                    <a16:rowId xmlns:a16="http://schemas.microsoft.com/office/drawing/2014/main" val="10000"/>
                  </a:ext>
                </a:extLst>
              </a:tr>
              <a:tr h="1485131">
                <a:tc>
                  <a:txBody>
                    <a:bodyPr/>
                    <a:lstStyle/>
                    <a:p>
                      <a:pPr marL="0" marR="0">
                        <a:spcBef>
                          <a:spcPts val="0"/>
                        </a:spcBef>
                        <a:spcAft>
                          <a:spcPts val="0"/>
                        </a:spcAft>
                      </a:pPr>
                      <a:r>
                        <a:rPr lang="en-US" sz="1800">
                          <a:effectLst/>
                          <a:latin typeface="+mn-lt"/>
                        </a:rPr>
                        <a:t>Raceland-Worthington Independent - Taylor</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Shara Savage</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2"/>
                  </a:ext>
                </a:extLst>
              </a:tr>
              <a:tr h="809178">
                <a:tc>
                  <a:txBody>
                    <a:bodyPr/>
                    <a:lstStyle/>
                    <a:p>
                      <a:pPr marL="0" marR="0">
                        <a:spcBef>
                          <a:spcPts val="0"/>
                        </a:spcBef>
                        <a:spcAft>
                          <a:spcPts val="0"/>
                        </a:spcAft>
                      </a:pPr>
                      <a:r>
                        <a:rPr lang="en-US" sz="1800">
                          <a:effectLst/>
                          <a:latin typeface="+mn-lt"/>
                        </a:rPr>
                        <a:t>Todd-Woodford </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Lisa Jett</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3"/>
                  </a:ext>
                </a:extLst>
              </a:tr>
              <a:tr h="740642">
                <a:tc>
                  <a:txBody>
                    <a:bodyPr/>
                    <a:lstStyle/>
                    <a:p>
                      <a:pPr marL="0" marR="0">
                        <a:spcBef>
                          <a:spcPts val="0"/>
                        </a:spcBef>
                        <a:spcAft>
                          <a:spcPts val="0"/>
                        </a:spcAft>
                      </a:pPr>
                      <a:r>
                        <a:rPr lang="en-US" sz="1800">
                          <a:effectLst/>
                          <a:latin typeface="+mn-lt"/>
                        </a:rPr>
                        <a:t>Fayette and Jefferson</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ea typeface="Calibri" panose="020F0502020204030204" pitchFamily="34" charset="0"/>
                        </a:rPr>
                        <a:t>Helen Jones</a:t>
                      </a:r>
                    </a:p>
                  </a:txBody>
                  <a:tcPr marT="0" marB="0"/>
                </a:tc>
                <a:extLst>
                  <a:ext uri="{0D108BD9-81ED-4DB2-BD59-A6C34878D82A}">
                    <a16:rowId xmlns:a16="http://schemas.microsoft.com/office/drawing/2014/main" val="2670666897"/>
                  </a:ext>
                </a:extLst>
              </a:tr>
            </a:tbl>
          </a:graphicData>
        </a:graphic>
      </p:graphicFrame>
      <p:sp>
        <p:nvSpPr>
          <p:cNvPr id="4" name="Slide Number Placeholder 3">
            <a:extLst>
              <a:ext uri="{FF2B5EF4-FFF2-40B4-BE49-F238E27FC236}">
                <a16:creationId xmlns:a16="http://schemas.microsoft.com/office/drawing/2014/main" id="{83B3697A-C851-49EA-968A-C19B9366818C}"/>
              </a:ext>
            </a:extLst>
          </p:cNvPr>
          <p:cNvSpPr>
            <a:spLocks noGrp="1"/>
          </p:cNvSpPr>
          <p:nvPr>
            <p:ph type="sldNum" sz="quarter" idx="12"/>
          </p:nvPr>
        </p:nvSpPr>
        <p:spPr/>
        <p:txBody>
          <a:bodyPr/>
          <a:lstStyle/>
          <a:p>
            <a:fld id="{354287DC-E20F-4BBE-91C2-47EE09564259}" type="slidenum">
              <a:rPr lang="en-US" smtClean="0"/>
              <a:t>53</a:t>
            </a:fld>
            <a:endParaRPr lang="en-US"/>
          </a:p>
        </p:txBody>
      </p:sp>
    </p:spTree>
    <p:extLst>
      <p:ext uri="{BB962C8B-B14F-4D97-AF65-F5344CB8AC3E}">
        <p14:creationId xmlns:p14="http://schemas.microsoft.com/office/powerpoint/2010/main" val="4255689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0B36CC-5E9C-4C79-A9BE-E629AE6519E2}"/>
              </a:ext>
            </a:extLst>
          </p:cNvPr>
          <p:cNvSpPr>
            <a:spLocks noGrp="1"/>
          </p:cNvSpPr>
          <p:nvPr>
            <p:ph type="title"/>
          </p:nvPr>
        </p:nvSpPr>
        <p:spPr>
          <a:xfrm>
            <a:off x="84221" y="-437314"/>
            <a:ext cx="4979126" cy="365125"/>
          </a:xfrm>
        </p:spPr>
        <p:txBody>
          <a:bodyPr>
            <a:normAutofit fontScale="90000"/>
          </a:bodyPr>
          <a:lstStyle/>
          <a:p>
            <a:r>
              <a:rPr lang="en-US">
                <a:solidFill>
                  <a:schemeClr val="bg2"/>
                </a:solidFill>
              </a:rPr>
              <a:t>QC DAY 2023</a:t>
            </a:r>
          </a:p>
        </p:txBody>
      </p:sp>
      <p:pic>
        <p:nvPicPr>
          <p:cNvPr id="4" name="Picture 4" descr="The image is the KDE Logo.">
            <a:extLst>
              <a:ext uri="{FF2B5EF4-FFF2-40B4-BE49-F238E27FC236}">
                <a16:creationId xmlns:a16="http://schemas.microsoft.com/office/drawing/2014/main" id="{80BD9CE8-67B6-8C1E-1D9D-F784B7BBE6C6}"/>
              </a:ext>
            </a:extLst>
          </p:cNvPr>
          <p:cNvPicPr>
            <a:picLocks noChangeAspect="1"/>
          </p:cNvPicPr>
          <p:nvPr/>
        </p:nvPicPr>
        <p:blipFill>
          <a:blip r:embed="rId3"/>
          <a:stretch>
            <a:fillRect/>
          </a:stretch>
        </p:blipFill>
        <p:spPr>
          <a:xfrm>
            <a:off x="1046886" y="572621"/>
            <a:ext cx="5712758" cy="5712758"/>
          </a:xfrm>
          <a:prstGeom prst="rect">
            <a:avLst/>
          </a:prstGeom>
        </p:spPr>
      </p:pic>
    </p:spTree>
    <p:extLst>
      <p:ext uri="{BB962C8B-B14F-4D97-AF65-F5344CB8AC3E}">
        <p14:creationId xmlns:p14="http://schemas.microsoft.com/office/powerpoint/2010/main" val="350357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9470-0A28-02F1-C7AE-43FB0E6B5244}"/>
              </a:ext>
            </a:extLst>
          </p:cNvPr>
          <p:cNvSpPr>
            <a:spLocks noGrp="1"/>
          </p:cNvSpPr>
          <p:nvPr>
            <p:ph type="title"/>
          </p:nvPr>
        </p:nvSpPr>
        <p:spPr>
          <a:xfrm>
            <a:off x="195943" y="158401"/>
            <a:ext cx="9808698" cy="788657"/>
          </a:xfrm>
        </p:spPr>
        <p:txBody>
          <a:bodyPr>
            <a:normAutofit/>
          </a:bodyPr>
          <a:lstStyle/>
          <a:p>
            <a:r>
              <a:rPr lang="en-US"/>
              <a:t>Accountability Indicators</a:t>
            </a:r>
          </a:p>
        </p:txBody>
      </p:sp>
      <p:sp>
        <p:nvSpPr>
          <p:cNvPr id="3" name="Content Placeholder 2">
            <a:extLst>
              <a:ext uri="{FF2B5EF4-FFF2-40B4-BE49-F238E27FC236}">
                <a16:creationId xmlns:a16="http://schemas.microsoft.com/office/drawing/2014/main" id="{216A3318-3262-9795-CCC6-C026FFE11F23}"/>
              </a:ext>
            </a:extLst>
          </p:cNvPr>
          <p:cNvSpPr>
            <a:spLocks noGrp="1"/>
          </p:cNvSpPr>
          <p:nvPr>
            <p:ph idx="1"/>
          </p:nvPr>
        </p:nvSpPr>
        <p:spPr>
          <a:xfrm>
            <a:off x="338455" y="1039030"/>
            <a:ext cx="10515600" cy="4614796"/>
          </a:xfrm>
        </p:spPr>
        <p:txBody>
          <a:bodyPr vert="horz" lIns="91440" tIns="45720" rIns="91440" bIns="45720" rtlCol="0" anchor="t">
            <a:normAutofit fontScale="92500" lnSpcReduction="10000"/>
          </a:bodyPr>
          <a:lstStyle/>
          <a:p>
            <a:pPr>
              <a:lnSpc>
                <a:spcPct val="110000"/>
              </a:lnSpc>
            </a:pPr>
            <a:r>
              <a:rPr lang="en-US" sz="2800">
                <a:ea typeface="Calibri"/>
                <a:cs typeface="Times New Roman"/>
              </a:rPr>
              <a:t>Indicator </a:t>
            </a:r>
            <a:r>
              <a:rPr lang="en-US">
                <a:ea typeface="Calibri"/>
                <a:cs typeface="Times New Roman"/>
              </a:rPr>
              <a:t>ratings</a:t>
            </a:r>
            <a:r>
              <a:rPr lang="en-US" sz="2800">
                <a:ea typeface="Calibri"/>
                <a:cs typeface="Times New Roman"/>
              </a:rPr>
              <a:t> will be reported as red, orange, yellow, green, and blue. </a:t>
            </a:r>
            <a:r>
              <a:rPr lang="en-US">
                <a:ea typeface="Calibri"/>
                <a:cs typeface="Times New Roman"/>
              </a:rPr>
              <a:t>Status</a:t>
            </a:r>
            <a:r>
              <a:rPr lang="en-US" sz="2800">
                <a:ea typeface="Calibri"/>
                <a:cs typeface="Times New Roman"/>
              </a:rPr>
              <a:t> is defined as the annual school-level summary based on student performance. Change is the difference in Status between student performance from one year to the next (2022 to 2023) in the following state indicators,</a:t>
            </a:r>
            <a:endParaRPr lang="en-US"/>
          </a:p>
          <a:p>
            <a:pPr lvl="1">
              <a:lnSpc>
                <a:spcPct val="110000"/>
              </a:lnSpc>
            </a:pPr>
            <a:r>
              <a:rPr lang="en-US"/>
              <a:t>State Assessment Results in Reading and Mathematics (E/M/H)</a:t>
            </a:r>
          </a:p>
          <a:p>
            <a:pPr lvl="1">
              <a:lnSpc>
                <a:spcPct val="110000"/>
              </a:lnSpc>
            </a:pPr>
            <a:r>
              <a:rPr lang="en-US"/>
              <a:t>State Assessment Results in Writing, Science and Social Studies (E/M/H)</a:t>
            </a:r>
          </a:p>
          <a:p>
            <a:pPr lvl="1">
              <a:lnSpc>
                <a:spcPct val="110000"/>
              </a:lnSpc>
            </a:pPr>
            <a:r>
              <a:rPr lang="en-US"/>
              <a:t>Progress on English Language Proficiency (E/M/H)</a:t>
            </a:r>
          </a:p>
          <a:p>
            <a:pPr lvl="1">
              <a:lnSpc>
                <a:spcPct val="110000"/>
              </a:lnSpc>
            </a:pPr>
            <a:r>
              <a:rPr lang="en-US"/>
              <a:t>Quality of School Climate and Safety Survey (E/M/H)</a:t>
            </a:r>
          </a:p>
          <a:p>
            <a:pPr lvl="1">
              <a:lnSpc>
                <a:spcPct val="110000"/>
              </a:lnSpc>
            </a:pPr>
            <a:r>
              <a:rPr lang="en-US"/>
              <a:t>Postsecondary Readiness (H)</a:t>
            </a:r>
          </a:p>
          <a:p>
            <a:pPr lvl="1">
              <a:lnSpc>
                <a:spcPct val="110000"/>
              </a:lnSpc>
            </a:pPr>
            <a:r>
              <a:rPr lang="en-US"/>
              <a:t>Graduation Rate (H)</a:t>
            </a:r>
          </a:p>
        </p:txBody>
      </p:sp>
    </p:spTree>
    <p:extLst>
      <p:ext uri="{BB962C8B-B14F-4D97-AF65-F5344CB8AC3E}">
        <p14:creationId xmlns:p14="http://schemas.microsoft.com/office/powerpoint/2010/main" val="405121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259622-9481-3AA1-6455-6C610BDB065B}"/>
              </a:ext>
            </a:extLst>
          </p:cNvPr>
          <p:cNvSpPr>
            <a:spLocks noGrp="1"/>
          </p:cNvSpPr>
          <p:nvPr>
            <p:ph type="title"/>
          </p:nvPr>
        </p:nvSpPr>
        <p:spPr>
          <a:xfrm>
            <a:off x="707571" y="125639"/>
            <a:ext cx="10515600" cy="1325563"/>
          </a:xfrm>
        </p:spPr>
        <p:txBody>
          <a:bodyPr/>
          <a:lstStyle/>
          <a:p>
            <a:r>
              <a:rPr lang="en-US"/>
              <a:t>Indicator Scales</a:t>
            </a:r>
          </a:p>
        </p:txBody>
      </p:sp>
      <p:sp>
        <p:nvSpPr>
          <p:cNvPr id="6" name="Content Placeholder 5">
            <a:extLst>
              <a:ext uri="{FF2B5EF4-FFF2-40B4-BE49-F238E27FC236}">
                <a16:creationId xmlns:a16="http://schemas.microsoft.com/office/drawing/2014/main" id="{E8E501E5-46C4-EC8C-0DED-1F10A3AD8B56}"/>
              </a:ext>
            </a:extLst>
          </p:cNvPr>
          <p:cNvSpPr>
            <a:spLocks noGrp="1"/>
          </p:cNvSpPr>
          <p:nvPr>
            <p:ph sz="half" idx="1"/>
          </p:nvPr>
        </p:nvSpPr>
        <p:spPr>
          <a:xfrm>
            <a:off x="707571" y="1253331"/>
            <a:ext cx="5181600" cy="4351338"/>
          </a:xfrm>
        </p:spPr>
        <p:txBody>
          <a:bodyPr/>
          <a:lstStyle/>
          <a:p>
            <a:r>
              <a:rPr lang="en-US" sz="2400">
                <a:effectLst/>
                <a:ea typeface="Yu Mincho" panose="02020400000000000000" pitchFamily="18" charset="-128"/>
                <a:cs typeface="Calibri" panose="020F0502020204030204" pitchFamily="34" charset="0"/>
              </a:rPr>
              <a:t>Indicator scores are limited to the score ranges and will not fall below or above the scale. </a:t>
            </a:r>
          </a:p>
          <a:p>
            <a:r>
              <a:rPr lang="en-US" sz="2400">
                <a:effectLst/>
                <a:ea typeface="Yu Mincho" panose="02020400000000000000" pitchFamily="18" charset="-128"/>
                <a:cs typeface="Calibri" panose="020F0502020204030204" pitchFamily="34" charset="0"/>
              </a:rPr>
              <a:t>If for some reason, the </a:t>
            </a:r>
            <a:r>
              <a:rPr lang="en-US" sz="2400">
                <a:solidFill>
                  <a:srgbClr val="040C28"/>
                </a:solidFill>
                <a:effectLst/>
                <a:ea typeface="Yu Mincho" panose="02020400000000000000" pitchFamily="18" charset="-128"/>
                <a:cs typeface="Calibri" panose="020F0502020204030204" pitchFamily="34" charset="0"/>
              </a:rPr>
              <a:t>Indicator Score is less than 0, the Change Score will be adjusted. </a:t>
            </a:r>
          </a:p>
          <a:p>
            <a:r>
              <a:rPr lang="en-US" sz="2400">
                <a:solidFill>
                  <a:srgbClr val="040C28"/>
                </a:solidFill>
                <a:effectLst/>
                <a:ea typeface="Yu Mincho" panose="02020400000000000000" pitchFamily="18" charset="-128"/>
                <a:cs typeface="Calibri" panose="020F0502020204030204" pitchFamily="34" charset="0"/>
              </a:rPr>
              <a:t>If it exceeds the top score, it will be limited to the top score on the scale. </a:t>
            </a:r>
          </a:p>
          <a:p>
            <a:r>
              <a:rPr lang="en-US" sz="2400">
                <a:solidFill>
                  <a:srgbClr val="040C28"/>
                </a:solidFill>
                <a:effectLst/>
                <a:ea typeface="Yu Mincho" panose="02020400000000000000" pitchFamily="18" charset="-128"/>
                <a:cs typeface="Calibri" panose="020F0502020204030204" pitchFamily="34" charset="0"/>
              </a:rPr>
              <a:t>This ensures that the scores remain within a meaningful range.</a:t>
            </a:r>
            <a:endParaRPr lang="en-US" sz="2400">
              <a:effectLst/>
              <a:ea typeface="Yu Mincho" panose="02020400000000000000" pitchFamily="18" charset="-128"/>
              <a:cs typeface="Arial" panose="020B0604020202020204" pitchFamily="34" charset="0"/>
            </a:endParaRPr>
          </a:p>
          <a:p>
            <a:endParaRPr lang="en-US"/>
          </a:p>
        </p:txBody>
      </p:sp>
      <p:graphicFrame>
        <p:nvGraphicFramePr>
          <p:cNvPr id="8" name="Content Placeholder 7">
            <a:extLst>
              <a:ext uri="{FF2B5EF4-FFF2-40B4-BE49-F238E27FC236}">
                <a16:creationId xmlns:a16="http://schemas.microsoft.com/office/drawing/2014/main" id="{588F1FD4-8634-6F54-2999-B4CBDB67AFAF}"/>
              </a:ext>
            </a:extLst>
          </p:cNvPr>
          <p:cNvGraphicFramePr>
            <a:graphicFrameLocks noGrp="1"/>
          </p:cNvGraphicFramePr>
          <p:nvPr>
            <p:ph sz="half" idx="2"/>
            <p:extLst>
              <p:ext uri="{D42A27DB-BD31-4B8C-83A1-F6EECF244321}">
                <p14:modId xmlns:p14="http://schemas.microsoft.com/office/powerpoint/2010/main" val="1730569444"/>
              </p:ext>
            </p:extLst>
          </p:nvPr>
        </p:nvGraphicFramePr>
        <p:xfrm>
          <a:off x="6313716" y="1253331"/>
          <a:ext cx="5050970" cy="4272385"/>
        </p:xfrm>
        <a:graphic>
          <a:graphicData uri="http://schemas.openxmlformats.org/drawingml/2006/table">
            <a:tbl>
              <a:tblPr firstRow="1" bandRow="1">
                <a:tableStyleId>{68D230F3-CF80-4859-8CE7-A43EE81993B5}</a:tableStyleId>
              </a:tblPr>
              <a:tblGrid>
                <a:gridCol w="3690256">
                  <a:extLst>
                    <a:ext uri="{9D8B030D-6E8A-4147-A177-3AD203B41FA5}">
                      <a16:colId xmlns:a16="http://schemas.microsoft.com/office/drawing/2014/main" val="3055493193"/>
                    </a:ext>
                  </a:extLst>
                </a:gridCol>
                <a:gridCol w="1360714">
                  <a:extLst>
                    <a:ext uri="{9D8B030D-6E8A-4147-A177-3AD203B41FA5}">
                      <a16:colId xmlns:a16="http://schemas.microsoft.com/office/drawing/2014/main" val="2302903807"/>
                    </a:ext>
                  </a:extLst>
                </a:gridCol>
              </a:tblGrid>
              <a:tr h="325688">
                <a:tc>
                  <a:txBody>
                    <a:bodyPr/>
                    <a:lstStyle/>
                    <a:p>
                      <a:pPr algn="ctr"/>
                      <a:r>
                        <a:rPr lang="en-US"/>
                        <a:t>Indicator</a:t>
                      </a:r>
                    </a:p>
                  </a:txBody>
                  <a:tcPr>
                    <a:solidFill>
                      <a:schemeClr val="accent6">
                        <a:lumMod val="40000"/>
                        <a:lumOff val="60000"/>
                      </a:schemeClr>
                    </a:solidFill>
                  </a:tcPr>
                </a:tc>
                <a:tc>
                  <a:txBody>
                    <a:bodyPr/>
                    <a:lstStyle/>
                    <a:p>
                      <a:pPr algn="ctr"/>
                      <a:r>
                        <a:rPr lang="en-US"/>
                        <a:t>Scale</a:t>
                      </a:r>
                    </a:p>
                  </a:txBody>
                  <a:tcPr>
                    <a:solidFill>
                      <a:schemeClr val="accent6">
                        <a:lumMod val="40000"/>
                        <a:lumOff val="60000"/>
                      </a:schemeClr>
                    </a:solidFill>
                  </a:tcPr>
                </a:tc>
                <a:extLst>
                  <a:ext uri="{0D108BD9-81ED-4DB2-BD59-A6C34878D82A}">
                    <a16:rowId xmlns:a16="http://schemas.microsoft.com/office/drawing/2014/main" val="56764759"/>
                  </a:ext>
                </a:extLst>
              </a:tr>
              <a:tr h="753136">
                <a:tc>
                  <a:txBody>
                    <a:bodyPr/>
                    <a:lstStyle/>
                    <a:p>
                      <a:pPr marL="0" lvl="1" indent="0">
                        <a:lnSpc>
                          <a:spcPct val="110000"/>
                        </a:lnSpc>
                      </a:pPr>
                      <a:r>
                        <a:rPr lang="en-US"/>
                        <a:t>State Assessment Results in Reading and Mathematics</a:t>
                      </a:r>
                    </a:p>
                  </a:txBody>
                  <a:tcPr/>
                </a:tc>
                <a:tc>
                  <a:txBody>
                    <a:bodyPr/>
                    <a:lstStyle/>
                    <a:p>
                      <a:pPr algn="ctr"/>
                      <a:r>
                        <a:rPr lang="en-US" sz="1800" kern="1200">
                          <a:solidFill>
                            <a:schemeClr val="tx1"/>
                          </a:solidFill>
                          <a:effectLst/>
                          <a:latin typeface="+mn-lt"/>
                          <a:ea typeface="+mn-ea"/>
                          <a:cs typeface="+mn-cs"/>
                        </a:rPr>
                        <a:t>0-125 </a:t>
                      </a:r>
                      <a:endParaRPr lang="en-US"/>
                    </a:p>
                  </a:txBody>
                  <a:tcPr/>
                </a:tc>
                <a:extLst>
                  <a:ext uri="{0D108BD9-81ED-4DB2-BD59-A6C34878D82A}">
                    <a16:rowId xmlns:a16="http://schemas.microsoft.com/office/drawing/2014/main" val="213178625"/>
                  </a:ext>
                </a:extLst>
              </a:tr>
              <a:tr h="73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State Assessment Results in Writing, Science and Social Studies</a:t>
                      </a:r>
                    </a:p>
                  </a:txBody>
                  <a:tcPr/>
                </a:tc>
                <a:tc>
                  <a:txBody>
                    <a:bodyPr/>
                    <a:lstStyle/>
                    <a:p>
                      <a:pPr algn="ctr"/>
                      <a:r>
                        <a:rPr lang="en-US" sz="1800" kern="1200">
                          <a:solidFill>
                            <a:schemeClr val="tx1"/>
                          </a:solidFill>
                          <a:effectLst/>
                          <a:latin typeface="+mn-lt"/>
                          <a:ea typeface="+mn-ea"/>
                          <a:cs typeface="+mn-cs"/>
                        </a:rPr>
                        <a:t>0-125 </a:t>
                      </a:r>
                      <a:endParaRPr lang="en-US"/>
                    </a:p>
                  </a:txBody>
                  <a:tcPr/>
                </a:tc>
                <a:extLst>
                  <a:ext uri="{0D108BD9-81ED-4DB2-BD59-A6C34878D82A}">
                    <a16:rowId xmlns:a16="http://schemas.microsoft.com/office/drawing/2014/main" val="3941496534"/>
                  </a:ext>
                </a:extLst>
              </a:tr>
              <a:tr h="569955">
                <a:tc>
                  <a:txBody>
                    <a:bodyPr/>
                    <a:lstStyle/>
                    <a:p>
                      <a:r>
                        <a:rPr lang="en-US"/>
                        <a:t>Progress on English Language Proficiency </a:t>
                      </a:r>
                    </a:p>
                  </a:txBody>
                  <a:tcPr/>
                </a:tc>
                <a:tc>
                  <a:txBody>
                    <a:bodyPr/>
                    <a:lstStyle/>
                    <a:p>
                      <a:pPr algn="ctr"/>
                      <a:r>
                        <a:rPr lang="en-US" sz="1800" kern="1200">
                          <a:solidFill>
                            <a:schemeClr val="tx1"/>
                          </a:solidFill>
                          <a:effectLst/>
                          <a:latin typeface="+mn-lt"/>
                          <a:ea typeface="+mn-ea"/>
                          <a:cs typeface="+mn-cs"/>
                        </a:rPr>
                        <a:t>0-140</a:t>
                      </a:r>
                      <a:endParaRPr lang="en-US"/>
                    </a:p>
                  </a:txBody>
                  <a:tcPr/>
                </a:tc>
                <a:extLst>
                  <a:ext uri="{0D108BD9-81ED-4DB2-BD59-A6C34878D82A}">
                    <a16:rowId xmlns:a16="http://schemas.microsoft.com/office/drawing/2014/main" val="1334435977"/>
                  </a:ext>
                </a:extLst>
              </a:tr>
              <a:tr h="569955">
                <a:tc>
                  <a:txBody>
                    <a:bodyPr/>
                    <a:lstStyle/>
                    <a:p>
                      <a:r>
                        <a:rPr lang="en-US"/>
                        <a:t>Quality of School Climate and Safety Survey </a:t>
                      </a:r>
                    </a:p>
                  </a:txBody>
                  <a:tcPr/>
                </a:tc>
                <a:tc>
                  <a:txBody>
                    <a:bodyPr/>
                    <a:lstStyle/>
                    <a:p>
                      <a:pPr algn="ctr"/>
                      <a:r>
                        <a:rPr lang="en-US" sz="1800" kern="1200">
                          <a:solidFill>
                            <a:schemeClr val="tx1"/>
                          </a:solidFill>
                          <a:effectLst/>
                          <a:latin typeface="+mn-lt"/>
                          <a:ea typeface="+mn-ea"/>
                          <a:cs typeface="+mn-cs"/>
                        </a:rPr>
                        <a:t>0-100 </a:t>
                      </a:r>
                      <a:endParaRPr lang="en-US"/>
                    </a:p>
                  </a:txBody>
                  <a:tcPr/>
                </a:tc>
                <a:extLst>
                  <a:ext uri="{0D108BD9-81ED-4DB2-BD59-A6C34878D82A}">
                    <a16:rowId xmlns:a16="http://schemas.microsoft.com/office/drawing/2014/main" val="3334653060"/>
                  </a:ext>
                </a:extLst>
              </a:tr>
              <a:tr h="495019">
                <a:tc>
                  <a:txBody>
                    <a:bodyPr/>
                    <a:lstStyle/>
                    <a:p>
                      <a:r>
                        <a:rPr lang="en-US"/>
                        <a:t>Postsecondary Readiness </a:t>
                      </a:r>
                    </a:p>
                  </a:txBody>
                  <a:tcPr/>
                </a:tc>
                <a:tc>
                  <a:txBody>
                    <a:bodyPr/>
                    <a:lstStyle/>
                    <a:p>
                      <a:pPr algn="ctr"/>
                      <a:r>
                        <a:rPr lang="en-US" sz="1800" kern="1200">
                          <a:solidFill>
                            <a:schemeClr val="tx1"/>
                          </a:solidFill>
                          <a:effectLst/>
                          <a:latin typeface="+mn-lt"/>
                          <a:ea typeface="+mn-ea"/>
                          <a:cs typeface="+mn-cs"/>
                        </a:rPr>
                        <a:t>0-125</a:t>
                      </a:r>
                      <a:endParaRPr lang="en-US"/>
                    </a:p>
                  </a:txBody>
                  <a:tcPr/>
                </a:tc>
                <a:extLst>
                  <a:ext uri="{0D108BD9-81ED-4DB2-BD59-A6C34878D82A}">
                    <a16:rowId xmlns:a16="http://schemas.microsoft.com/office/drawing/2014/main" val="1240398088"/>
                  </a:ext>
                </a:extLst>
              </a:tr>
              <a:tr h="569955">
                <a:tc>
                  <a:txBody>
                    <a:bodyPr/>
                    <a:lstStyle/>
                    <a:p>
                      <a:r>
                        <a:rPr lang="en-US"/>
                        <a:t>Graduation Rate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0-100</a:t>
                      </a:r>
                      <a:endParaRPr lang="en-US"/>
                    </a:p>
                    <a:p>
                      <a:pPr algn="ctr"/>
                      <a:endParaRPr lang="en-US"/>
                    </a:p>
                  </a:txBody>
                  <a:tcPr/>
                </a:tc>
                <a:extLst>
                  <a:ext uri="{0D108BD9-81ED-4DB2-BD59-A6C34878D82A}">
                    <a16:rowId xmlns:a16="http://schemas.microsoft.com/office/drawing/2014/main" val="3227161647"/>
                  </a:ext>
                </a:extLst>
              </a:tr>
            </a:tbl>
          </a:graphicData>
        </a:graphic>
      </p:graphicFrame>
    </p:spTree>
    <p:extLst>
      <p:ext uri="{BB962C8B-B14F-4D97-AF65-F5344CB8AC3E}">
        <p14:creationId xmlns:p14="http://schemas.microsoft.com/office/powerpoint/2010/main" val="243381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EAA447-551F-289E-AD17-1F6E3142227D}"/>
              </a:ext>
            </a:extLst>
          </p:cNvPr>
          <p:cNvSpPr>
            <a:spLocks noGrp="1"/>
          </p:cNvSpPr>
          <p:nvPr>
            <p:ph type="title"/>
          </p:nvPr>
        </p:nvSpPr>
        <p:spPr>
          <a:xfrm>
            <a:off x="513217" y="174171"/>
            <a:ext cx="10515600" cy="867782"/>
          </a:xfrm>
        </p:spPr>
        <p:txBody>
          <a:bodyPr/>
          <a:lstStyle/>
          <a:p>
            <a:r>
              <a:rPr lang="en-US"/>
              <a:t>Limits to Change</a:t>
            </a:r>
          </a:p>
        </p:txBody>
      </p:sp>
      <p:sp>
        <p:nvSpPr>
          <p:cNvPr id="3" name="TextBox 2">
            <a:extLst>
              <a:ext uri="{FF2B5EF4-FFF2-40B4-BE49-F238E27FC236}">
                <a16:creationId xmlns:a16="http://schemas.microsoft.com/office/drawing/2014/main" id="{6E01B849-8585-82DD-4725-BD1AF9FC6B2D}"/>
              </a:ext>
            </a:extLst>
          </p:cNvPr>
          <p:cNvSpPr txBox="1"/>
          <p:nvPr/>
        </p:nvSpPr>
        <p:spPr>
          <a:xfrm>
            <a:off x="760411" y="1245098"/>
            <a:ext cx="10411960" cy="2585323"/>
          </a:xfrm>
          <a:prstGeom prst="rect">
            <a:avLst/>
          </a:prstGeom>
          <a:noFill/>
        </p:spPr>
        <p:txBody>
          <a:bodyPr wrap="square" rtlCol="0">
            <a:spAutoFit/>
          </a:bodyPr>
          <a:lstStyle/>
          <a:p>
            <a:r>
              <a:rPr lang="en-US"/>
              <a:t>Example: State Assessment Results on Reading and Mathematics (0-125)</a:t>
            </a:r>
          </a:p>
          <a:p>
            <a:r>
              <a:rPr lang="en-US"/>
              <a:t>Current Year Status:120</a:t>
            </a:r>
          </a:p>
          <a:p>
            <a:r>
              <a:rPr lang="en-US"/>
              <a:t>Prior Year Status: 110</a:t>
            </a:r>
          </a:p>
          <a:p>
            <a:endParaRPr lang="en-US"/>
          </a:p>
          <a:p>
            <a:r>
              <a:rPr lang="en-US"/>
              <a:t>	</a:t>
            </a:r>
            <a:r>
              <a:rPr lang="en-US" sz="1800" b="1" i="1" u="none" strike="noStrike">
                <a:solidFill>
                  <a:schemeClr val="tx1"/>
                </a:solidFill>
                <a:effectLst/>
              </a:rPr>
              <a:t>Current Year Status Score + Change Score = Indicator Score</a:t>
            </a:r>
          </a:p>
          <a:p>
            <a:endParaRPr lang="en-US"/>
          </a:p>
          <a:p>
            <a:r>
              <a:rPr lang="en-US"/>
              <a:t>Change Difference: 10 (used in determining Indicator Rating on 5X5 Colored Table) </a:t>
            </a:r>
          </a:p>
          <a:p>
            <a:r>
              <a:rPr lang="en-US"/>
              <a:t>Applied Change : 5 </a:t>
            </a:r>
            <a:r>
              <a:rPr lang="en-US" sz="1800">
                <a:effectLst/>
                <a:latin typeface="Segoe UI" panose="020B0502040204020203" pitchFamily="34" charset="0"/>
              </a:rPr>
              <a:t>Used to calculate Indicator Score (which is used to calculate Overall Score)</a:t>
            </a:r>
            <a:endParaRPr lang="en-US" sz="1800">
              <a:effectLst/>
              <a:latin typeface="Arial" panose="020B0604020202020204" pitchFamily="34" charset="0"/>
            </a:endParaRPr>
          </a:p>
          <a:p>
            <a:endParaRPr lang="en-US"/>
          </a:p>
        </p:txBody>
      </p:sp>
      <p:pic>
        <p:nvPicPr>
          <p:cNvPr id="4" name="Picture 3" descr="Image is a screenshot of the Spreadsheet for QC Day 2023 indicating to look at column M which is the Reading and Mathematics Change Difference and Column O which is the Reading and Mathematics Applied Change. ">
            <a:extLst>
              <a:ext uri="{FF2B5EF4-FFF2-40B4-BE49-F238E27FC236}">
                <a16:creationId xmlns:a16="http://schemas.microsoft.com/office/drawing/2014/main" id="{84E67308-DF95-E420-93E4-43CCE76B318D}"/>
              </a:ext>
            </a:extLst>
          </p:cNvPr>
          <p:cNvPicPr>
            <a:picLocks noChangeAspect="1"/>
          </p:cNvPicPr>
          <p:nvPr/>
        </p:nvPicPr>
        <p:blipFill>
          <a:blip r:embed="rId3"/>
          <a:stretch>
            <a:fillRect/>
          </a:stretch>
        </p:blipFill>
        <p:spPr>
          <a:xfrm>
            <a:off x="1010343" y="3878956"/>
            <a:ext cx="8715375" cy="1133475"/>
          </a:xfrm>
          <a:prstGeom prst="rect">
            <a:avLst/>
          </a:prstGeom>
        </p:spPr>
      </p:pic>
      <p:sp>
        <p:nvSpPr>
          <p:cNvPr id="9" name="Rectangle: Rounded Corners 8" descr="An box indicating to look at the text stating Reading and Mathematics Change Difference.">
            <a:extLst>
              <a:ext uri="{FF2B5EF4-FFF2-40B4-BE49-F238E27FC236}">
                <a16:creationId xmlns:a16="http://schemas.microsoft.com/office/drawing/2014/main" id="{D5317411-9B9E-9D5E-4034-B1D511A01C18}"/>
              </a:ext>
            </a:extLst>
          </p:cNvPr>
          <p:cNvSpPr/>
          <p:nvPr/>
        </p:nvSpPr>
        <p:spPr>
          <a:xfrm>
            <a:off x="6289829" y="4145872"/>
            <a:ext cx="985422" cy="887024"/>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descr="An box indicating to look at the text stating Reading and Mathematics Applied Change">
            <a:extLst>
              <a:ext uri="{FF2B5EF4-FFF2-40B4-BE49-F238E27FC236}">
                <a16:creationId xmlns:a16="http://schemas.microsoft.com/office/drawing/2014/main" id="{CC033FAE-B448-F231-4249-7B9171B50492}"/>
              </a:ext>
            </a:extLst>
          </p:cNvPr>
          <p:cNvSpPr/>
          <p:nvPr/>
        </p:nvSpPr>
        <p:spPr>
          <a:xfrm>
            <a:off x="8668304" y="4145872"/>
            <a:ext cx="985422" cy="887024"/>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descr="An arrow indicating to look at the text stating Reading and Mathematics Applied Change">
            <a:extLst>
              <a:ext uri="{FF2B5EF4-FFF2-40B4-BE49-F238E27FC236}">
                <a16:creationId xmlns:a16="http://schemas.microsoft.com/office/drawing/2014/main" id="{E7A68013-E37F-B993-03B2-D9A6ECE03A01}"/>
              </a:ext>
            </a:extLst>
          </p:cNvPr>
          <p:cNvSpPr/>
          <p:nvPr/>
        </p:nvSpPr>
        <p:spPr>
          <a:xfrm rot="10800000">
            <a:off x="6689324" y="5089120"/>
            <a:ext cx="186431" cy="523782"/>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Arrow: Down 6" descr="An arrow indicating to look at the text stating Reading and Mathematics Applied Change">
            <a:extLst>
              <a:ext uri="{FF2B5EF4-FFF2-40B4-BE49-F238E27FC236}">
                <a16:creationId xmlns:a16="http://schemas.microsoft.com/office/drawing/2014/main" id="{F8C8C846-46C4-AF79-C9A3-65E5002589BB}"/>
              </a:ext>
            </a:extLst>
          </p:cNvPr>
          <p:cNvSpPr/>
          <p:nvPr/>
        </p:nvSpPr>
        <p:spPr>
          <a:xfrm rot="10800000">
            <a:off x="9067799" y="5089120"/>
            <a:ext cx="186431" cy="523782"/>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67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18FD-94C3-F807-7CFE-F6DDAD0372D5}"/>
              </a:ext>
            </a:extLst>
          </p:cNvPr>
          <p:cNvSpPr>
            <a:spLocks noGrp="1"/>
          </p:cNvSpPr>
          <p:nvPr>
            <p:ph type="title"/>
          </p:nvPr>
        </p:nvSpPr>
        <p:spPr/>
        <p:txBody>
          <a:bodyPr/>
          <a:lstStyle/>
          <a:p>
            <a:r>
              <a:rPr lang="en-US"/>
              <a:t>Accountability Cut Scores</a:t>
            </a:r>
          </a:p>
        </p:txBody>
      </p:sp>
      <p:sp>
        <p:nvSpPr>
          <p:cNvPr id="5" name="Slide Number Placeholder 4">
            <a:extLst>
              <a:ext uri="{FF2B5EF4-FFF2-40B4-BE49-F238E27FC236}">
                <a16:creationId xmlns:a16="http://schemas.microsoft.com/office/drawing/2014/main" id="{F43B92C2-B151-162C-E71A-0FE77B6DFF09}"/>
              </a:ext>
            </a:extLst>
          </p:cNvPr>
          <p:cNvSpPr>
            <a:spLocks noGrp="1"/>
          </p:cNvSpPr>
          <p:nvPr>
            <p:ph type="sldNum" sz="quarter" idx="12"/>
          </p:nvPr>
        </p:nvSpPr>
        <p:spPr/>
        <p:txBody>
          <a:bodyPr/>
          <a:lstStyle/>
          <a:p>
            <a:fld id="{01152AFA-7C55-604E-8665-049907417E35}" type="slidenum">
              <a:rPr lang="en-US" smtClean="0"/>
              <a:pPr/>
              <a:t>9</a:t>
            </a:fld>
            <a:endParaRPr lang="en-US"/>
          </a:p>
        </p:txBody>
      </p:sp>
    </p:spTree>
    <p:extLst>
      <p:ext uri="{BB962C8B-B14F-4D97-AF65-F5344CB8AC3E}">
        <p14:creationId xmlns:p14="http://schemas.microsoft.com/office/powerpoint/2010/main" val="3225151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Stafford, Jennifer - KDE Division Director</DisplayName>
        <AccountId>12</AccountId>
        <AccountType/>
      </UserInfo>
      <UserInfo>
        <DisplayName>Rome, Nathan -  Division of Accountability Data and Analysis</DisplayName>
        <AccountId>81</AccountId>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QC Day 2023 Training</RoutingRuleDescription>
    <PublishingExpirationDate xmlns="http://schemas.microsoft.com/sharepoint/v3" xsi:nil="true"/>
    <PublishingStartDate xmlns="http://schemas.microsoft.com/sharepoint/v3" xsi:nil="true"/>
    <Publication_x0020_Date xmlns="3a62de7d-ba57-4f43-9dae-9623ba637be0">2023-10-13T04:00:00+00:00</Publication_x0020_Date>
    <Audience1 xmlns="3a62de7d-ba57-4f43-9dae-9623ba637be0">
      <Value>1</Value>
      <Value>2</Value>
    </Audience1>
    <_dlc_DocId xmlns="3a62de7d-ba57-4f43-9dae-9623ba637be0">KYED-14-1877</_dlc_DocId>
    <_dlc_DocIdUrl xmlns="3a62de7d-ba57-4f43-9dae-9623ba637be0">
      <Url>https://www.education.ky.gov/AA/distsupp/_layouts/15/DocIdRedir.aspx?ID=KYED-14-1877</Url>
      <Description>KYED-14-1877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schemas.openxmlformats.org/package/2006/metadata/core-properties"/>
    <ds:schemaRef ds:uri="http://schemas.microsoft.com/office/2006/metadata/properties"/>
    <ds:schemaRef ds:uri="http://www.w3.org/XML/1998/namespace"/>
    <ds:schemaRef ds:uri="http://purl.org/dc/dcmitype/"/>
    <ds:schemaRef ds:uri="c4bbda24-f7c9-41ba-9732-e119dcb2eb79"/>
    <ds:schemaRef ds:uri="4ba77eba-537c-4146-977f-ca75ba92ef12"/>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CC5F8968-6775-4F8F-868C-0D53D30429E2}"/>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D48EEB83-14B0-42B2-850E-71C3B3A961CA}"/>
</file>

<file path=docProps/app.xml><?xml version="1.0" encoding="utf-8"?>
<Properties xmlns="http://schemas.openxmlformats.org/officeDocument/2006/extended-properties" xmlns:vt="http://schemas.openxmlformats.org/officeDocument/2006/docPropsVTypes">
  <Template/>
  <TotalTime>0</TotalTime>
  <Words>4155</Words>
  <Application>Microsoft Office PowerPoint</Application>
  <PresentationFormat>Widescreen</PresentationFormat>
  <Paragraphs>670</Paragraphs>
  <Slides>54</Slides>
  <Notes>47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Arial</vt:lpstr>
      <vt:lpstr>Calibri</vt:lpstr>
      <vt:lpstr>Franklin Gothic Book</vt:lpstr>
      <vt:lpstr>Franklin Gothic Medium</vt:lpstr>
      <vt:lpstr>Libre Franklin</vt:lpstr>
      <vt:lpstr>Libre Franklin Medium</vt:lpstr>
      <vt:lpstr>Segoe UI</vt:lpstr>
      <vt:lpstr>Wingdings</vt:lpstr>
      <vt:lpstr>Office Theme</vt:lpstr>
      <vt:lpstr>1_Office Theme</vt:lpstr>
      <vt:lpstr>   Online Data Quality Control (QC) Day: Preparation October 13, 2023</vt:lpstr>
      <vt:lpstr>QC Day Agenda</vt:lpstr>
      <vt:lpstr> Quality Control Day Overview</vt:lpstr>
      <vt:lpstr>Quality Control Day Confirmed</vt:lpstr>
      <vt:lpstr>Quality Control (QC) Day Purpose </vt:lpstr>
      <vt:lpstr>Accountability Indicators</vt:lpstr>
      <vt:lpstr>Indicator Scales</vt:lpstr>
      <vt:lpstr>Limits to Change</vt:lpstr>
      <vt:lpstr>Accountability Cut Scores</vt:lpstr>
      <vt:lpstr>2022-2023 Status Cut Scores for Elementary Schools</vt:lpstr>
      <vt:lpstr>2022-2023 Change Cut Scores for Elementary Schools</vt:lpstr>
      <vt:lpstr>2022-2023 Status Cut Scores for Middle Schools</vt:lpstr>
      <vt:lpstr>2022-2023 Change Cut Scores for Middle Schools</vt:lpstr>
      <vt:lpstr>2022-2023 Status Cut Scores for High Schools</vt:lpstr>
      <vt:lpstr>2022-2023 Change Cut Scores for High Schools</vt:lpstr>
      <vt:lpstr>2022-2023 Recommended Overall Performance Rating Cut Scores</vt:lpstr>
      <vt:lpstr>Reporting Timeline</vt:lpstr>
      <vt:lpstr>Timeline for 2023 Public Reporting</vt:lpstr>
      <vt:lpstr>Preliminary Data Cautions  and Embargo Status</vt:lpstr>
      <vt:lpstr>Preliminary Data Security Cautions</vt:lpstr>
      <vt:lpstr>Embargoed Data Sharing</vt:lpstr>
      <vt:lpstr>  Data Details</vt:lpstr>
      <vt:lpstr>Minimum N-Count of 30 for Schools and Each Student Group​</vt:lpstr>
      <vt:lpstr>Suppressed Data Definitions</vt:lpstr>
      <vt:lpstr>Alternative Program/School Track Back</vt:lpstr>
      <vt:lpstr>Participation Rate</vt:lpstr>
      <vt:lpstr>Inclusion of Feeder Schools</vt:lpstr>
      <vt:lpstr>QC Day Spreadsheets</vt:lpstr>
      <vt:lpstr>QC Day Spreadsheet Folders</vt:lpstr>
      <vt:lpstr>Accountability  </vt:lpstr>
      <vt:lpstr>Accountability Summary Profile Tab </vt:lpstr>
      <vt:lpstr>Accountability Summary TSI Groups Tab</vt:lpstr>
      <vt:lpstr>Accountability Summary RDMA Tab </vt:lpstr>
      <vt:lpstr>Accountability Summary SCSSWR Tab</vt:lpstr>
      <vt:lpstr>Accountability Summary ELP Tab</vt:lpstr>
      <vt:lpstr>Accountabilty Summary QSCS Tab</vt:lpstr>
      <vt:lpstr>Accountability Summary Postsecondary Tab</vt:lpstr>
      <vt:lpstr>Accountability Summary Graduation Tab</vt:lpstr>
      <vt:lpstr>Accountability NAPD</vt:lpstr>
      <vt:lpstr>Accountability QSCS Survey Aggregate</vt:lpstr>
      <vt:lpstr>Demographics, 4- and 5-year cohort rates </vt:lpstr>
      <vt:lpstr>Demographics, Academic and Career Ready, Postsecondary Ready, Bonus </vt:lpstr>
      <vt:lpstr>Content Assessments, Allegation Score Changes, Demographics, Indicator Inclusion</vt:lpstr>
      <vt:lpstr>Content Assessments Scales Scores, Performance Levels, Non-participation Status, Percentiles </vt:lpstr>
      <vt:lpstr>Content Assessments Allegation Score Changes</vt:lpstr>
      <vt:lpstr>ACCESS Allegation Score Changes</vt:lpstr>
      <vt:lpstr>Additional Resource: Accountability Calculator</vt:lpstr>
      <vt:lpstr>Online Quality Control Day Materials and Procedures</vt:lpstr>
      <vt:lpstr>Begin Preparing for QC Day</vt:lpstr>
      <vt:lpstr>Tasks to Complete on QC Day </vt:lpstr>
      <vt:lpstr>How to Communicate with OAA on QC Day</vt:lpstr>
      <vt:lpstr>QC Day Materials</vt:lpstr>
      <vt:lpstr>OAA Contacts for QC DAY</vt:lpstr>
      <vt:lpstr>QC DAY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QC Day 2023 Training</dc:title>
  <dc:creator>Hackworth, Michael - Office of Assessment and Accountability</dc:creator>
  <cp:lastModifiedBy>Riley, Ben - Division of Assessment and Accountability Support</cp:lastModifiedBy>
  <cp:revision>1</cp:revision>
  <dcterms:created xsi:type="dcterms:W3CDTF">2021-08-26T18:21:30Z</dcterms:created>
  <dcterms:modified xsi:type="dcterms:W3CDTF">2023-10-13T13:27:18Z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00f3373c-c224-45d3-af80-1143a0a51a59</vt:lpwstr>
  </property>
</Properties>
</file>