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257" r:id="rId6"/>
    <p:sldId id="273" r:id="rId7"/>
    <p:sldId id="274" r:id="rId8"/>
    <p:sldId id="367" r:id="rId9"/>
    <p:sldId id="272" r:id="rId10"/>
    <p:sldId id="275" r:id="rId11"/>
    <p:sldId id="276" r:id="rId12"/>
    <p:sldId id="277" r:id="rId13"/>
    <p:sldId id="278" r:id="rId14"/>
    <p:sldId id="279" r:id="rId15"/>
    <p:sldId id="280" r:id="rId16"/>
    <p:sldId id="368" r:id="rId17"/>
    <p:sldId id="3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F64A9-C170-44F8-8E7F-FDC99C50B145}" v="7" dt="2023-07-26T12:09:40.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7211" autoAdjust="0"/>
  </p:normalViewPr>
  <p:slideViewPr>
    <p:cSldViewPr snapToGrid="0">
      <p:cViewPr varScale="1">
        <p:scale>
          <a:sx n="66" d="100"/>
          <a:sy n="66" d="100"/>
        </p:scale>
        <p:origin x="667"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erry, Christen - Division of Assessment and Accountability Support" userId="64f073a6-c0e0-4356-b5dd-074214d6d82f" providerId="ADAL" clId="{547F64A9-C170-44F8-8E7F-FDC99C50B145}"/>
    <pc:docChg chg="undo custSel modSld">
      <pc:chgData name="Roseberry, Christen - Division of Assessment and Accountability Support" userId="64f073a6-c0e0-4356-b5dd-074214d6d82f" providerId="ADAL" clId="{547F64A9-C170-44F8-8E7F-FDC99C50B145}" dt="2023-07-26T12:10:21.428" v="27" actId="14100"/>
      <pc:docMkLst>
        <pc:docMk/>
      </pc:docMkLst>
      <pc:sldChg chg="addSp delSp modSp mod delCm">
        <pc:chgData name="Roseberry, Christen - Division of Assessment and Accountability Support" userId="64f073a6-c0e0-4356-b5dd-074214d6d82f" providerId="ADAL" clId="{547F64A9-C170-44F8-8E7F-FDC99C50B145}" dt="2023-07-26T12:10:21.428" v="27" actId="14100"/>
        <pc:sldMkLst>
          <pc:docMk/>
          <pc:sldMk cId="4229278886" sldId="273"/>
        </pc:sldMkLst>
        <pc:spChg chg="mod">
          <ac:chgData name="Roseberry, Christen - Division of Assessment and Accountability Support" userId="64f073a6-c0e0-4356-b5dd-074214d6d82f" providerId="ADAL" clId="{547F64A9-C170-44F8-8E7F-FDC99C50B145}" dt="2023-07-26T12:08:50.573" v="17"/>
          <ac:spMkLst>
            <pc:docMk/>
            <pc:sldMk cId="4229278886" sldId="273"/>
            <ac:spMk id="2" creationId="{72F023C0-EA39-4E6E-97D2-24BD40054E13}"/>
          </ac:spMkLst>
        </pc:spChg>
        <pc:spChg chg="add del mod">
          <ac:chgData name="Roseberry, Christen - Division of Assessment and Accountability Support" userId="64f073a6-c0e0-4356-b5dd-074214d6d82f" providerId="ADAL" clId="{547F64A9-C170-44F8-8E7F-FDC99C50B145}" dt="2023-07-26T12:09:10.915" v="22" actId="478"/>
          <ac:spMkLst>
            <pc:docMk/>
            <pc:sldMk cId="4229278886" sldId="273"/>
            <ac:spMk id="6" creationId="{683801E7-A365-32E8-D5D6-BD14C14BC875}"/>
          </ac:spMkLst>
        </pc:spChg>
        <pc:graphicFrameChg chg="del modGraphic">
          <ac:chgData name="Roseberry, Christen - Division of Assessment and Accountability Support" userId="64f073a6-c0e0-4356-b5dd-074214d6d82f" providerId="ADAL" clId="{547F64A9-C170-44F8-8E7F-FDC99C50B145}" dt="2023-07-26T12:08:46.046" v="15" actId="478"/>
          <ac:graphicFrameMkLst>
            <pc:docMk/>
            <pc:sldMk cId="4229278886" sldId="273"/>
            <ac:graphicFrameMk id="4" creationId="{B1FDA6C8-D2AB-4F78-88BE-03497EDA2470}"/>
          </ac:graphicFrameMkLst>
        </pc:graphicFrameChg>
        <pc:graphicFrameChg chg="add del">
          <ac:chgData name="Roseberry, Christen - Division of Assessment and Accountability Support" userId="64f073a6-c0e0-4356-b5dd-074214d6d82f" providerId="ADAL" clId="{547F64A9-C170-44F8-8E7F-FDC99C50B145}" dt="2023-07-26T12:09:16.622" v="24"/>
          <ac:graphicFrameMkLst>
            <pc:docMk/>
            <pc:sldMk cId="4229278886" sldId="273"/>
            <ac:graphicFrameMk id="7" creationId="{3B00EF25-6B69-184C-35E6-2E9501A9BAB3}"/>
          </ac:graphicFrameMkLst>
        </pc:graphicFrameChg>
        <pc:graphicFrameChg chg="add mod modGraphic">
          <ac:chgData name="Roseberry, Christen - Division of Assessment and Accountability Support" userId="64f073a6-c0e0-4356-b5dd-074214d6d82f" providerId="ADAL" clId="{547F64A9-C170-44F8-8E7F-FDC99C50B145}" dt="2023-07-26T12:10:21.428" v="27" actId="14100"/>
          <ac:graphicFrameMkLst>
            <pc:docMk/>
            <pc:sldMk cId="4229278886" sldId="273"/>
            <ac:graphicFrameMk id="8" creationId="{E6E038DE-426F-2410-CEED-1E00F4AADDA2}"/>
          </ac:graphicFrameMkLst>
        </pc:graphicFrame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547F64A9-C170-44F8-8E7F-FDC99C50B145}" dt="2023-07-26T12:08:18.892" v="13"/>
              <pc2:cmMkLst xmlns:pc2="http://schemas.microsoft.com/office/powerpoint/2019/9/main/command">
                <pc:docMk/>
                <pc:sldMk cId="4229278886" sldId="273"/>
                <pc2:cmMk id="{BEC611CF-FBB3-4E06-B55A-09DADE873025}"/>
              </pc2:cmMkLst>
            </pc226:cmChg>
          </p:ext>
        </pc:extLst>
      </pc:sldChg>
      <pc:sldChg chg="modSp mod modNotesTx">
        <pc:chgData name="Roseberry, Christen - Division of Assessment and Accountability Support" userId="64f073a6-c0e0-4356-b5dd-074214d6d82f" providerId="ADAL" clId="{547F64A9-C170-44F8-8E7F-FDC99C50B145}" dt="2023-07-25T19:04:23.806" v="12" actId="20577"/>
        <pc:sldMkLst>
          <pc:docMk/>
          <pc:sldMk cId="2064220523" sldId="364"/>
        </pc:sldMkLst>
        <pc:spChg chg="mod">
          <ac:chgData name="Roseberry, Christen - Division of Assessment and Accountability Support" userId="64f073a6-c0e0-4356-b5dd-074214d6d82f" providerId="ADAL" clId="{547F64A9-C170-44F8-8E7F-FDC99C50B145}" dt="2023-07-25T19:04:23.806" v="12" actId="20577"/>
          <ac:spMkLst>
            <pc:docMk/>
            <pc:sldMk cId="2064220523" sldId="364"/>
            <ac:spMk id="6" creationId="{9C381F6D-F809-4817-A2EE-E7F9BCFEB93E}"/>
          </ac:spMkLst>
        </pc:spChg>
      </pc:sldChg>
      <pc:sldChg chg="addSp delSp modSp mod modNotesTx">
        <pc:chgData name="Roseberry, Christen - Division of Assessment and Accountability Support" userId="64f073a6-c0e0-4356-b5dd-074214d6d82f" providerId="ADAL" clId="{547F64A9-C170-44F8-8E7F-FDC99C50B145}" dt="2023-07-25T19:04:19.231" v="10" actId="20577"/>
        <pc:sldMkLst>
          <pc:docMk/>
          <pc:sldMk cId="505087787" sldId="368"/>
        </pc:sldMkLst>
        <pc:spChg chg="add del mod">
          <ac:chgData name="Roseberry, Christen - Division of Assessment and Accountability Support" userId="64f073a6-c0e0-4356-b5dd-074214d6d82f" providerId="ADAL" clId="{547F64A9-C170-44F8-8E7F-FDC99C50B145}" dt="2023-07-25T19:04:19.231" v="10" actId="20577"/>
          <ac:spMkLst>
            <pc:docMk/>
            <pc:sldMk cId="505087787" sldId="368"/>
            <ac:spMk id="2" creationId="{42565F53-50DE-7E78-C9B9-DE07F079D7A1}"/>
          </ac:spMkLst>
        </pc:spChg>
        <pc:graphicFrameChg chg="mod">
          <ac:chgData name="Roseberry, Christen - Division of Assessment and Accountability Support" userId="64f073a6-c0e0-4356-b5dd-074214d6d82f" providerId="ADAL" clId="{547F64A9-C170-44F8-8E7F-FDC99C50B145}" dt="2023-07-25T18:53:03.350" v="1" actId="113"/>
          <ac:graphicFrameMkLst>
            <pc:docMk/>
            <pc:sldMk cId="505087787" sldId="368"/>
            <ac:graphicFrameMk id="9" creationId="{8AE82262-5261-B949-8E1E-6B70CF701569}"/>
          </ac:graphicFrameMkLst>
        </pc:graphicFrameChg>
      </pc:sldChg>
    </pc:docChg>
  </pc:docChgLst>
  <pc:docChgLst>
    <pc:chgData name="Chandler, Melissa - Division of Assessment and Accountability Support" userId="c7c40c5a-5db2-409e-9ac5-b3fa8556cae3" providerId="ADAL" clId="{3BEE7DFC-2074-4CE2-981E-D243F131A719}"/>
    <pc:docChg chg="custSel modSld">
      <pc:chgData name="Chandler, Melissa - Division of Assessment and Accountability Support" userId="c7c40c5a-5db2-409e-9ac5-b3fa8556cae3" providerId="ADAL" clId="{3BEE7DFC-2074-4CE2-981E-D243F131A719}" dt="2023-07-25T11:56:05.665" v="175" actId="20577"/>
      <pc:docMkLst>
        <pc:docMk/>
      </pc:docMkLst>
      <pc:sldChg chg="modSp mod">
        <pc:chgData name="Chandler, Melissa - Division of Assessment and Accountability Support" userId="c7c40c5a-5db2-409e-9ac5-b3fa8556cae3" providerId="ADAL" clId="{3BEE7DFC-2074-4CE2-981E-D243F131A719}" dt="2023-07-24T19:34:18.405" v="25" actId="20577"/>
        <pc:sldMkLst>
          <pc:docMk/>
          <pc:sldMk cId="3404433335" sldId="272"/>
        </pc:sldMkLst>
        <pc:spChg chg="mod">
          <ac:chgData name="Chandler, Melissa - Division of Assessment and Accountability Support" userId="c7c40c5a-5db2-409e-9ac5-b3fa8556cae3" providerId="ADAL" clId="{3BEE7DFC-2074-4CE2-981E-D243F131A719}" dt="2023-07-24T19:34:18.405" v="25" actId="20577"/>
          <ac:spMkLst>
            <pc:docMk/>
            <pc:sldMk cId="3404433335" sldId="272"/>
            <ac:spMk id="3" creationId="{6ED6BC10-D039-42B3-A006-E229E967BBC9}"/>
          </ac:spMkLst>
        </pc:spChg>
      </pc:sldChg>
      <pc:sldChg chg="modSp mod addCm modCm">
        <pc:chgData name="Chandler, Melissa - Division of Assessment and Accountability Support" userId="c7c40c5a-5db2-409e-9ac5-b3fa8556cae3" providerId="ADAL" clId="{3BEE7DFC-2074-4CE2-981E-D243F131A719}" dt="2023-07-25T11:56:05.665" v="175" actId="20577"/>
        <pc:sldMkLst>
          <pc:docMk/>
          <pc:sldMk cId="4229278886" sldId="273"/>
        </pc:sldMkLst>
        <pc:graphicFrameChg chg="mod modGraphic">
          <ac:chgData name="Chandler, Melissa - Division of Assessment and Accountability Support" userId="c7c40c5a-5db2-409e-9ac5-b3fa8556cae3" providerId="ADAL" clId="{3BEE7DFC-2074-4CE2-981E-D243F131A719}" dt="2023-07-25T11:56:05.665" v="175" actId="20577"/>
          <ac:graphicFrameMkLst>
            <pc:docMk/>
            <pc:sldMk cId="4229278886" sldId="273"/>
            <ac:graphicFrameMk id="4" creationId="{B1FDA6C8-D2AB-4F78-88BE-03497EDA2470}"/>
          </ac:graphicFrameMkLst>
        </pc:graphicFrame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3BEE7DFC-2074-4CE2-981E-D243F131A719}" dt="2023-07-25T11:56:05.665" v="175" actId="20577"/>
              <pc2:cmMkLst xmlns:pc2="http://schemas.microsoft.com/office/powerpoint/2019/9/main/command">
                <pc:docMk/>
                <pc:sldMk cId="4229278886" sldId="273"/>
                <pc2:cmMk id="{BEC611CF-FBB3-4E06-B55A-09DADE873025}"/>
              </pc2:cmMkLst>
            </pc226:cmChg>
          </p:ext>
        </pc:extLst>
      </pc:sldChg>
      <pc:sldChg chg="modSp mod">
        <pc:chgData name="Chandler, Melissa - Division of Assessment and Accountability Support" userId="c7c40c5a-5db2-409e-9ac5-b3fa8556cae3" providerId="ADAL" clId="{3BEE7DFC-2074-4CE2-981E-D243F131A719}" dt="2023-07-24T19:35:45.134" v="29" actId="20577"/>
        <pc:sldMkLst>
          <pc:docMk/>
          <pc:sldMk cId="1640058356" sldId="275"/>
        </pc:sldMkLst>
        <pc:spChg chg="mod">
          <ac:chgData name="Chandler, Melissa - Division of Assessment and Accountability Support" userId="c7c40c5a-5db2-409e-9ac5-b3fa8556cae3" providerId="ADAL" clId="{3BEE7DFC-2074-4CE2-981E-D243F131A719}" dt="2023-07-24T19:35:45.134" v="29" actId="20577"/>
          <ac:spMkLst>
            <pc:docMk/>
            <pc:sldMk cId="1640058356" sldId="275"/>
            <ac:spMk id="3" creationId="{FF4D115A-22A5-4265-8094-F965E9B358C3}"/>
          </ac:spMkLst>
        </pc:spChg>
      </pc:sldChg>
      <pc:sldChg chg="modSp mod">
        <pc:chgData name="Chandler, Melissa - Division of Assessment and Accountability Support" userId="c7c40c5a-5db2-409e-9ac5-b3fa8556cae3" providerId="ADAL" clId="{3BEE7DFC-2074-4CE2-981E-D243F131A719}" dt="2023-07-24T19:36:18.981" v="30" actId="179"/>
        <pc:sldMkLst>
          <pc:docMk/>
          <pc:sldMk cId="3080831821" sldId="276"/>
        </pc:sldMkLst>
        <pc:spChg chg="mod">
          <ac:chgData name="Chandler, Melissa - Division of Assessment and Accountability Support" userId="c7c40c5a-5db2-409e-9ac5-b3fa8556cae3" providerId="ADAL" clId="{3BEE7DFC-2074-4CE2-981E-D243F131A719}" dt="2023-07-24T19:36:18.981" v="30" actId="179"/>
          <ac:spMkLst>
            <pc:docMk/>
            <pc:sldMk cId="3080831821" sldId="276"/>
            <ac:spMk id="3" creationId="{55E09E77-49F8-4D35-A7C8-5C84BF6582E2}"/>
          </ac:spMkLst>
        </pc:spChg>
      </pc:sldChg>
      <pc:sldChg chg="modSp mod">
        <pc:chgData name="Chandler, Melissa - Division of Assessment and Accountability Support" userId="c7c40c5a-5db2-409e-9ac5-b3fa8556cae3" providerId="ADAL" clId="{3BEE7DFC-2074-4CE2-981E-D243F131A719}" dt="2023-07-24T19:50:16.547" v="46" actId="179"/>
        <pc:sldMkLst>
          <pc:docMk/>
          <pc:sldMk cId="106058897" sldId="277"/>
        </pc:sldMkLst>
        <pc:spChg chg="mod">
          <ac:chgData name="Chandler, Melissa - Division of Assessment and Accountability Support" userId="c7c40c5a-5db2-409e-9ac5-b3fa8556cae3" providerId="ADAL" clId="{3BEE7DFC-2074-4CE2-981E-D243F131A719}" dt="2023-07-24T19:50:16.547" v="46" actId="179"/>
          <ac:spMkLst>
            <pc:docMk/>
            <pc:sldMk cId="106058897" sldId="277"/>
            <ac:spMk id="3" creationId="{4FBA7F5C-E3D1-41B7-A02D-DCA0DC5BF529}"/>
          </ac:spMkLst>
        </pc:spChg>
      </pc:sldChg>
      <pc:sldChg chg="modSp mod">
        <pc:chgData name="Chandler, Melissa - Division of Assessment and Accountability Support" userId="c7c40c5a-5db2-409e-9ac5-b3fa8556cae3" providerId="ADAL" clId="{3BEE7DFC-2074-4CE2-981E-D243F131A719}" dt="2023-07-24T19:51:15.522" v="50" actId="20577"/>
        <pc:sldMkLst>
          <pc:docMk/>
          <pc:sldMk cId="2266024590" sldId="278"/>
        </pc:sldMkLst>
        <pc:spChg chg="mod">
          <ac:chgData name="Chandler, Melissa - Division of Assessment and Accountability Support" userId="c7c40c5a-5db2-409e-9ac5-b3fa8556cae3" providerId="ADAL" clId="{3BEE7DFC-2074-4CE2-981E-D243F131A719}" dt="2023-07-24T19:51:15.522" v="50" actId="20577"/>
          <ac:spMkLst>
            <pc:docMk/>
            <pc:sldMk cId="2266024590" sldId="278"/>
            <ac:spMk id="3" creationId="{DD61F947-EEBA-4146-B268-B52E5337F2B3}"/>
          </ac:spMkLst>
        </pc:spChg>
      </pc:sldChg>
      <pc:sldChg chg="modSp mod">
        <pc:chgData name="Chandler, Melissa - Division of Assessment and Accountability Support" userId="c7c40c5a-5db2-409e-9ac5-b3fa8556cae3" providerId="ADAL" clId="{3BEE7DFC-2074-4CE2-981E-D243F131A719}" dt="2023-07-25T11:54:52.729" v="174" actId="20577"/>
        <pc:sldMkLst>
          <pc:docMk/>
          <pc:sldMk cId="898961860" sldId="280"/>
        </pc:sldMkLst>
        <pc:spChg chg="mod">
          <ac:chgData name="Chandler, Melissa - Division of Assessment and Accountability Support" userId="c7c40c5a-5db2-409e-9ac5-b3fa8556cae3" providerId="ADAL" clId="{3BEE7DFC-2074-4CE2-981E-D243F131A719}" dt="2023-07-25T11:54:52.729" v="174" actId="20577"/>
          <ac:spMkLst>
            <pc:docMk/>
            <pc:sldMk cId="898961860" sldId="280"/>
            <ac:spMk id="3" creationId="{0A342D6C-0188-4E5A-9BD6-E21E9FC9147D}"/>
          </ac:spMkLst>
        </pc:spChg>
      </pc:sldChg>
      <pc:sldChg chg="modSp mod">
        <pc:chgData name="Chandler, Melissa - Division of Assessment and Accountability Support" userId="c7c40c5a-5db2-409e-9ac5-b3fa8556cae3" providerId="ADAL" clId="{3BEE7DFC-2074-4CE2-981E-D243F131A719}" dt="2023-07-24T19:31:25.441" v="20" actId="179"/>
        <pc:sldMkLst>
          <pc:docMk/>
          <pc:sldMk cId="2050139931" sldId="367"/>
        </pc:sldMkLst>
        <pc:spChg chg="mod">
          <ac:chgData name="Chandler, Melissa - Division of Assessment and Accountability Support" userId="c7c40c5a-5db2-409e-9ac5-b3fa8556cae3" providerId="ADAL" clId="{3BEE7DFC-2074-4CE2-981E-D243F131A719}" dt="2023-07-24T19:31:25.441" v="20" actId="179"/>
          <ac:spMkLst>
            <pc:docMk/>
            <pc:sldMk cId="2050139931" sldId="367"/>
            <ac:spMk id="3" creationId="{6ED6BC10-D039-42B3-A006-E229E967BBC9}"/>
          </ac:spMkLst>
        </pc:spChg>
      </pc:sldChg>
    </pc:docChg>
  </pc:docChgLst>
  <pc:docChgLst>
    <pc:chgData name="Roseberry, Christen - Division of Assessment and Accountability Support" userId="64f073a6-c0e0-4356-b5dd-074214d6d82f" providerId="ADAL" clId="{5C5E9EB7-9CD1-489F-855A-F067ED7AD740}"/>
    <pc:docChg chg="delSld modSld">
      <pc:chgData name="Roseberry, Christen - Division of Assessment and Accountability Support" userId="64f073a6-c0e0-4356-b5dd-074214d6d82f" providerId="ADAL" clId="{5C5E9EB7-9CD1-489F-855A-F067ED7AD740}" dt="2023-07-24T17:09:14.954" v="42" actId="20577"/>
      <pc:docMkLst>
        <pc:docMk/>
      </pc:docMkLst>
      <pc:sldChg chg="modNotesTx">
        <pc:chgData name="Roseberry, Christen - Division of Assessment and Accountability Support" userId="64f073a6-c0e0-4356-b5dd-074214d6d82f" providerId="ADAL" clId="{5C5E9EB7-9CD1-489F-855A-F067ED7AD740}" dt="2023-07-24T15:39:20.332" v="2" actId="20577"/>
        <pc:sldMkLst>
          <pc:docMk/>
          <pc:sldMk cId="301902911" sldId="257"/>
        </pc:sldMkLst>
      </pc:sldChg>
      <pc:sldChg chg="del">
        <pc:chgData name="Roseberry, Christen - Division of Assessment and Accountability Support" userId="64f073a6-c0e0-4356-b5dd-074214d6d82f" providerId="ADAL" clId="{5C5E9EB7-9CD1-489F-855A-F067ED7AD740}" dt="2023-07-24T15:38:17.741" v="0" actId="47"/>
        <pc:sldMkLst>
          <pc:docMk/>
          <pc:sldMk cId="1840474911" sldId="260"/>
        </pc:sldMkLst>
      </pc:sldChg>
      <pc:sldChg chg="del">
        <pc:chgData name="Roseberry, Christen - Division of Assessment and Accountability Support" userId="64f073a6-c0e0-4356-b5dd-074214d6d82f" providerId="ADAL" clId="{5C5E9EB7-9CD1-489F-855A-F067ED7AD740}" dt="2023-07-24T15:38:17.741" v="0" actId="47"/>
        <pc:sldMkLst>
          <pc:docMk/>
          <pc:sldMk cId="2848335330" sldId="261"/>
        </pc:sldMkLst>
      </pc:sldChg>
      <pc:sldChg chg="del">
        <pc:chgData name="Roseberry, Christen - Division of Assessment and Accountability Support" userId="64f073a6-c0e0-4356-b5dd-074214d6d82f" providerId="ADAL" clId="{5C5E9EB7-9CD1-489F-855A-F067ED7AD740}" dt="2023-07-24T15:38:17.741" v="0" actId="47"/>
        <pc:sldMkLst>
          <pc:docMk/>
          <pc:sldMk cId="3504288027" sldId="262"/>
        </pc:sldMkLst>
      </pc:sldChg>
      <pc:sldChg chg="del">
        <pc:chgData name="Roseberry, Christen - Division of Assessment and Accountability Support" userId="64f073a6-c0e0-4356-b5dd-074214d6d82f" providerId="ADAL" clId="{5C5E9EB7-9CD1-489F-855A-F067ED7AD740}" dt="2023-07-24T15:38:17.741" v="0" actId="47"/>
        <pc:sldMkLst>
          <pc:docMk/>
          <pc:sldMk cId="3401658227" sldId="263"/>
        </pc:sldMkLst>
      </pc:sldChg>
      <pc:sldChg chg="del">
        <pc:chgData name="Roseberry, Christen - Division of Assessment and Accountability Support" userId="64f073a6-c0e0-4356-b5dd-074214d6d82f" providerId="ADAL" clId="{5C5E9EB7-9CD1-489F-855A-F067ED7AD740}" dt="2023-07-24T15:38:17.741" v="0" actId="47"/>
        <pc:sldMkLst>
          <pc:docMk/>
          <pc:sldMk cId="378847968" sldId="264"/>
        </pc:sldMkLst>
      </pc:sldChg>
      <pc:sldChg chg="del">
        <pc:chgData name="Roseberry, Christen - Division of Assessment and Accountability Support" userId="64f073a6-c0e0-4356-b5dd-074214d6d82f" providerId="ADAL" clId="{5C5E9EB7-9CD1-489F-855A-F067ED7AD740}" dt="2023-07-24T15:38:17.741" v="0" actId="47"/>
        <pc:sldMkLst>
          <pc:docMk/>
          <pc:sldMk cId="2449332411" sldId="265"/>
        </pc:sldMkLst>
      </pc:sldChg>
      <pc:sldChg chg="del">
        <pc:chgData name="Roseberry, Christen - Division of Assessment and Accountability Support" userId="64f073a6-c0e0-4356-b5dd-074214d6d82f" providerId="ADAL" clId="{5C5E9EB7-9CD1-489F-855A-F067ED7AD740}" dt="2023-07-24T15:38:17.741" v="0" actId="47"/>
        <pc:sldMkLst>
          <pc:docMk/>
          <pc:sldMk cId="342678703" sldId="266"/>
        </pc:sldMkLst>
      </pc:sldChg>
      <pc:sldChg chg="modSp mod">
        <pc:chgData name="Roseberry, Christen - Division of Assessment and Accountability Support" userId="64f073a6-c0e0-4356-b5dd-074214d6d82f" providerId="ADAL" clId="{5C5E9EB7-9CD1-489F-855A-F067ED7AD740}" dt="2023-07-24T17:06:26.260" v="23" actId="20577"/>
        <pc:sldMkLst>
          <pc:docMk/>
          <pc:sldMk cId="3404433335" sldId="272"/>
        </pc:sldMkLst>
        <pc:spChg chg="mod">
          <ac:chgData name="Roseberry, Christen - Division of Assessment and Accountability Support" userId="64f073a6-c0e0-4356-b5dd-074214d6d82f" providerId="ADAL" clId="{5C5E9EB7-9CD1-489F-855A-F067ED7AD740}" dt="2023-07-24T17:06:26.260" v="23" actId="20577"/>
          <ac:spMkLst>
            <pc:docMk/>
            <pc:sldMk cId="3404433335" sldId="272"/>
            <ac:spMk id="5" creationId="{13718F0B-D2BF-490C-AF3A-27B57F806E1C}"/>
          </ac:spMkLst>
        </pc:spChg>
      </pc:sldChg>
      <pc:sldChg chg="modSp mod modNotesTx">
        <pc:chgData name="Roseberry, Christen - Division of Assessment and Accountability Support" userId="64f073a6-c0e0-4356-b5dd-074214d6d82f" providerId="ADAL" clId="{5C5E9EB7-9CD1-489F-855A-F067ED7AD740}" dt="2023-07-24T17:05:33.964" v="20" actId="20577"/>
        <pc:sldMkLst>
          <pc:docMk/>
          <pc:sldMk cId="4229278886" sldId="273"/>
        </pc:sldMkLst>
        <pc:spChg chg="mod">
          <ac:chgData name="Roseberry, Christen - Division of Assessment and Accountability Support" userId="64f073a6-c0e0-4356-b5dd-074214d6d82f" providerId="ADAL" clId="{5C5E9EB7-9CD1-489F-855A-F067ED7AD740}" dt="2023-07-24T15:39:28.787" v="8" actId="20577"/>
          <ac:spMkLst>
            <pc:docMk/>
            <pc:sldMk cId="4229278886" sldId="273"/>
            <ac:spMk id="2" creationId="{72F023C0-EA39-4E6E-97D2-24BD40054E13}"/>
          </ac:spMkLst>
        </pc:spChg>
        <pc:spChg chg="mod">
          <ac:chgData name="Roseberry, Christen - Division of Assessment and Accountability Support" userId="64f073a6-c0e0-4356-b5dd-074214d6d82f" providerId="ADAL" clId="{5C5E9EB7-9CD1-489F-855A-F067ED7AD740}" dt="2023-07-24T17:05:33.964" v="20" actId="20577"/>
          <ac:spMkLst>
            <pc:docMk/>
            <pc:sldMk cId="4229278886" sldId="273"/>
            <ac:spMk id="5" creationId="{C3C46C9A-FCCB-4607-B16C-20DFA9A90EC5}"/>
          </ac:spMkLst>
        </pc:spChg>
      </pc:sldChg>
      <pc:sldChg chg="modSp mod">
        <pc:chgData name="Roseberry, Christen - Division of Assessment and Accountability Support" userId="64f073a6-c0e0-4356-b5dd-074214d6d82f" providerId="ADAL" clId="{5C5E9EB7-9CD1-489F-855A-F067ED7AD740}" dt="2023-07-24T17:06:13.444" v="21" actId="20577"/>
        <pc:sldMkLst>
          <pc:docMk/>
          <pc:sldMk cId="774990511" sldId="274"/>
        </pc:sldMkLst>
        <pc:spChg chg="mod">
          <ac:chgData name="Roseberry, Christen - Division of Assessment and Accountability Support" userId="64f073a6-c0e0-4356-b5dd-074214d6d82f" providerId="ADAL" clId="{5C5E9EB7-9CD1-489F-855A-F067ED7AD740}" dt="2023-07-24T17:06:13.444" v="21" actId="20577"/>
          <ac:spMkLst>
            <pc:docMk/>
            <pc:sldMk cId="774990511" sldId="274"/>
            <ac:spMk id="5" creationId="{29D1C1C6-7AB8-44FC-8FBB-B1591C81842D}"/>
          </ac:spMkLst>
        </pc:spChg>
      </pc:sldChg>
      <pc:sldChg chg="modSp mod">
        <pc:chgData name="Roseberry, Christen - Division of Assessment and Accountability Support" userId="64f073a6-c0e0-4356-b5dd-074214d6d82f" providerId="ADAL" clId="{5C5E9EB7-9CD1-489F-855A-F067ED7AD740}" dt="2023-07-24T17:06:38.726" v="24" actId="20577"/>
        <pc:sldMkLst>
          <pc:docMk/>
          <pc:sldMk cId="1640058356" sldId="275"/>
        </pc:sldMkLst>
        <pc:spChg chg="mod">
          <ac:chgData name="Roseberry, Christen - Division of Assessment and Accountability Support" userId="64f073a6-c0e0-4356-b5dd-074214d6d82f" providerId="ADAL" clId="{5C5E9EB7-9CD1-489F-855A-F067ED7AD740}" dt="2023-07-24T17:06:38.726" v="24" actId="20577"/>
          <ac:spMkLst>
            <pc:docMk/>
            <pc:sldMk cId="1640058356" sldId="275"/>
            <ac:spMk id="5" creationId="{A21B700D-829E-4E49-BB9C-38C242FEEFD5}"/>
          </ac:spMkLst>
        </pc:spChg>
      </pc:sldChg>
      <pc:sldChg chg="modSp mod">
        <pc:chgData name="Roseberry, Christen - Division of Assessment and Accountability Support" userId="64f073a6-c0e0-4356-b5dd-074214d6d82f" providerId="ADAL" clId="{5C5E9EB7-9CD1-489F-855A-F067ED7AD740}" dt="2023-07-24T17:06:48.634" v="27" actId="20577"/>
        <pc:sldMkLst>
          <pc:docMk/>
          <pc:sldMk cId="3080831821" sldId="276"/>
        </pc:sldMkLst>
        <pc:spChg chg="mod">
          <ac:chgData name="Roseberry, Christen - Division of Assessment and Accountability Support" userId="64f073a6-c0e0-4356-b5dd-074214d6d82f" providerId="ADAL" clId="{5C5E9EB7-9CD1-489F-855A-F067ED7AD740}" dt="2023-07-24T17:06:48.634" v="27" actId="20577"/>
          <ac:spMkLst>
            <pc:docMk/>
            <pc:sldMk cId="3080831821" sldId="276"/>
            <ac:spMk id="5" creationId="{63AAE52E-D273-4E90-9A8C-9DE3E356B532}"/>
          </ac:spMkLst>
        </pc:spChg>
      </pc:sldChg>
      <pc:sldChg chg="modSp mod">
        <pc:chgData name="Roseberry, Christen - Division of Assessment and Accountability Support" userId="64f073a6-c0e0-4356-b5dd-074214d6d82f" providerId="ADAL" clId="{5C5E9EB7-9CD1-489F-855A-F067ED7AD740}" dt="2023-07-24T17:06:53.334" v="30" actId="20577"/>
        <pc:sldMkLst>
          <pc:docMk/>
          <pc:sldMk cId="106058897" sldId="277"/>
        </pc:sldMkLst>
        <pc:spChg chg="mod">
          <ac:chgData name="Roseberry, Christen - Division of Assessment and Accountability Support" userId="64f073a6-c0e0-4356-b5dd-074214d6d82f" providerId="ADAL" clId="{5C5E9EB7-9CD1-489F-855A-F067ED7AD740}" dt="2023-07-24T17:06:53.334" v="30" actId="20577"/>
          <ac:spMkLst>
            <pc:docMk/>
            <pc:sldMk cId="106058897" sldId="277"/>
            <ac:spMk id="5" creationId="{093E785F-3AF2-41CC-994B-4721B89A0A12}"/>
          </ac:spMkLst>
        </pc:spChg>
      </pc:sldChg>
      <pc:sldChg chg="modSp mod">
        <pc:chgData name="Roseberry, Christen - Division of Assessment and Accountability Support" userId="64f073a6-c0e0-4356-b5dd-074214d6d82f" providerId="ADAL" clId="{5C5E9EB7-9CD1-489F-855A-F067ED7AD740}" dt="2023-07-24T17:06:58.777" v="33" actId="20577"/>
        <pc:sldMkLst>
          <pc:docMk/>
          <pc:sldMk cId="2266024590" sldId="278"/>
        </pc:sldMkLst>
        <pc:spChg chg="mod">
          <ac:chgData name="Roseberry, Christen - Division of Assessment and Accountability Support" userId="64f073a6-c0e0-4356-b5dd-074214d6d82f" providerId="ADAL" clId="{5C5E9EB7-9CD1-489F-855A-F067ED7AD740}" dt="2023-07-24T17:06:58.777" v="33" actId="20577"/>
          <ac:spMkLst>
            <pc:docMk/>
            <pc:sldMk cId="2266024590" sldId="278"/>
            <ac:spMk id="5" creationId="{43243ED2-C822-4BA7-B1C6-B8E361C802B8}"/>
          </ac:spMkLst>
        </pc:spChg>
      </pc:sldChg>
      <pc:sldChg chg="modSp mod">
        <pc:chgData name="Roseberry, Christen - Division of Assessment and Accountability Support" userId="64f073a6-c0e0-4356-b5dd-074214d6d82f" providerId="ADAL" clId="{5C5E9EB7-9CD1-489F-855A-F067ED7AD740}" dt="2023-07-24T17:07:08.730" v="37" actId="20577"/>
        <pc:sldMkLst>
          <pc:docMk/>
          <pc:sldMk cId="2940899165" sldId="279"/>
        </pc:sldMkLst>
        <pc:spChg chg="mod">
          <ac:chgData name="Roseberry, Christen - Division of Assessment and Accountability Support" userId="64f073a6-c0e0-4356-b5dd-074214d6d82f" providerId="ADAL" clId="{5C5E9EB7-9CD1-489F-855A-F067ED7AD740}" dt="2023-07-24T17:07:08.730" v="37" actId="20577"/>
          <ac:spMkLst>
            <pc:docMk/>
            <pc:sldMk cId="2940899165" sldId="279"/>
            <ac:spMk id="5" creationId="{237A12BD-FFDD-4ADF-9B66-FA150BBCA24E}"/>
          </ac:spMkLst>
        </pc:spChg>
      </pc:sldChg>
      <pc:sldChg chg="modSp mod">
        <pc:chgData name="Roseberry, Christen - Division of Assessment and Accountability Support" userId="64f073a6-c0e0-4356-b5dd-074214d6d82f" providerId="ADAL" clId="{5C5E9EB7-9CD1-489F-855A-F067ED7AD740}" dt="2023-07-24T17:09:09.512" v="39" actId="20577"/>
        <pc:sldMkLst>
          <pc:docMk/>
          <pc:sldMk cId="898961860" sldId="280"/>
        </pc:sldMkLst>
        <pc:spChg chg="mod">
          <ac:chgData name="Roseberry, Christen - Division of Assessment and Accountability Support" userId="64f073a6-c0e0-4356-b5dd-074214d6d82f" providerId="ADAL" clId="{5C5E9EB7-9CD1-489F-855A-F067ED7AD740}" dt="2023-07-24T17:09:09.512" v="39" actId="20577"/>
          <ac:spMkLst>
            <pc:docMk/>
            <pc:sldMk cId="898961860" sldId="280"/>
            <ac:spMk id="5" creationId="{7CCCB444-9E3D-4B0D-8136-CBCD4336113D}"/>
          </ac:spMkLst>
        </pc:spChg>
      </pc:sldChg>
      <pc:sldChg chg="modSp mod modNotesTx">
        <pc:chgData name="Roseberry, Christen - Division of Assessment and Accountability Support" userId="64f073a6-c0e0-4356-b5dd-074214d6d82f" providerId="ADAL" clId="{5C5E9EB7-9CD1-489F-855A-F067ED7AD740}" dt="2023-07-24T17:09:14.954" v="42" actId="20577"/>
        <pc:sldMkLst>
          <pc:docMk/>
          <pc:sldMk cId="2064220523" sldId="364"/>
        </pc:sldMkLst>
        <pc:spChg chg="mod">
          <ac:chgData name="Roseberry, Christen - Division of Assessment and Accountability Support" userId="64f073a6-c0e0-4356-b5dd-074214d6d82f" providerId="ADAL" clId="{5C5E9EB7-9CD1-489F-855A-F067ED7AD740}" dt="2023-07-24T17:09:14.954" v="42" actId="20577"/>
          <ac:spMkLst>
            <pc:docMk/>
            <pc:sldMk cId="2064220523" sldId="364"/>
            <ac:spMk id="6" creationId="{9C381F6D-F809-4817-A2EE-E7F9BCFEB93E}"/>
          </ac:spMkLst>
        </pc:spChg>
      </pc:sldChg>
      <pc:sldChg chg="modSp mod">
        <pc:chgData name="Roseberry, Christen - Division of Assessment and Accountability Support" userId="64f073a6-c0e0-4356-b5dd-074214d6d82f" providerId="ADAL" clId="{5C5E9EB7-9CD1-489F-855A-F067ED7AD740}" dt="2023-07-24T17:06:21.454" v="22" actId="20577"/>
        <pc:sldMkLst>
          <pc:docMk/>
          <pc:sldMk cId="2050139931" sldId="367"/>
        </pc:sldMkLst>
        <pc:spChg chg="mod">
          <ac:chgData name="Roseberry, Christen - Division of Assessment and Accountability Support" userId="64f073a6-c0e0-4356-b5dd-074214d6d82f" providerId="ADAL" clId="{5C5E9EB7-9CD1-489F-855A-F067ED7AD740}" dt="2023-07-24T17:06:21.454" v="22" actId="20577"/>
          <ac:spMkLst>
            <pc:docMk/>
            <pc:sldMk cId="2050139931" sldId="367"/>
            <ac:spMk id="5" creationId="{13718F0B-D2BF-490C-AF3A-27B57F806E1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b="1"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3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allegation prevention/best practice tip is to highlight specific training requirements and to focus on student refusal when receiving an accommodation on a state assessment. First,  anyone who is involved in a state assessment must receive the Administration Code training. Those providing or assisting with accommodations must receive the Administration Code and the Inclusion of Special Populations trainings. Many districts do require both trainings to be completed by all test administrators and parties involved with state assessments. That is a local decision that may be enforced without the consent of KDE. </a:t>
            </a:r>
          </a:p>
          <a:p>
            <a:endParaRPr lang="en-US" dirty="0">
              <a:cs typeface="Calibri"/>
            </a:endParaRPr>
          </a:p>
          <a:p>
            <a:r>
              <a:rPr lang="en-US" dirty="0">
                <a:cs typeface="Calibri"/>
              </a:rPr>
              <a:t>In section 1 we talked about students being involved at an appropriate age to assist in their plan developments. We also discussed a student's ability to refuse the use of an accommodation at any time. This is not uncommon for a student to refuse an accommodation regardless of their reason. At the point of the student making that request, the test administrator should cease providing it at that time. The accommodation should only be provided again at the request of the student. Make sure to document any time a student denies use of an accommodation and if/when they request use of that accommodation as the test moves forward.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6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cs typeface="Calibri" panose="020F0502020204030204"/>
              </a:rPr>
              <a:t>Check for Understanding 3:</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1 reads: Once a student reaches an age where they understand their plan and its development it is important for them to participate because: A. the student will not care. B. the student should understand and have a say in their plan. C. By law, the student must participate and D. The plan will expire.  The answer is B.</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2 states: EL students only receive a first year (one time exemption), the second year and beyond requires full participation. True or False? True.</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Question 3: Forms for medical emergencies should always </a:t>
            </a:r>
          </a:p>
          <a:p>
            <a:pPr marL="228600" indent="-228600">
              <a:spcBef>
                <a:spcPct val="0"/>
              </a:spcBef>
              <a:buAutoNum type="alphaLcPeriod"/>
            </a:pPr>
            <a:r>
              <a:rPr lang="en-US" altLang="en-US" dirty="0">
                <a:cs typeface="Calibri" panose="020F0502020204030204"/>
              </a:rPr>
              <a:t>Be sent to KDE</a:t>
            </a:r>
          </a:p>
          <a:p>
            <a:pPr marL="228600" indent="-228600">
              <a:spcBef>
                <a:spcPct val="0"/>
              </a:spcBef>
              <a:buAutoNum type="alphaLcPeriod"/>
            </a:pPr>
            <a:r>
              <a:rPr lang="en-US" altLang="en-US" dirty="0">
                <a:cs typeface="Calibri" panose="020F0502020204030204"/>
              </a:rPr>
              <a:t>Be sent home with the student</a:t>
            </a:r>
          </a:p>
          <a:p>
            <a:pPr marL="228600" indent="-228600">
              <a:spcBef>
                <a:spcPct val="0"/>
              </a:spcBef>
              <a:buAutoNum type="alphaLcPeriod"/>
            </a:pPr>
            <a:r>
              <a:rPr lang="en-US" altLang="en-US" dirty="0">
                <a:cs typeface="Calibri" panose="020F0502020204030204"/>
              </a:rPr>
              <a:t>Remain in the district</a:t>
            </a:r>
          </a:p>
          <a:p>
            <a:pPr marL="228600" indent="-228600">
              <a:spcBef>
                <a:spcPct val="0"/>
              </a:spcBef>
              <a:buAutoNum type="alphaLcPeriod"/>
            </a:pPr>
            <a:r>
              <a:rPr lang="en-US" altLang="en-US" dirty="0">
                <a:cs typeface="Calibri" panose="020F0502020204030204"/>
              </a:rPr>
              <a:t>Be sent to the medical professional diagnosing the emergency</a:t>
            </a:r>
          </a:p>
          <a:p>
            <a:pPr marL="0" indent="0">
              <a:spcBef>
                <a:spcPct val="0"/>
              </a:spcBef>
              <a:buNone/>
            </a:pPr>
            <a:endParaRPr lang="en-US" altLang="en-US" dirty="0">
              <a:cs typeface="Calibri" panose="020F0502020204030204"/>
            </a:endParaRPr>
          </a:p>
          <a:p>
            <a:pPr marL="0" indent="0">
              <a:spcBef>
                <a:spcPct val="0"/>
              </a:spcBef>
              <a:buNone/>
            </a:pPr>
            <a:r>
              <a:rPr lang="en-US" altLang="en-US" dirty="0">
                <a:cs typeface="Calibri" panose="020F0502020204030204"/>
              </a:rPr>
              <a:t>The answer is C. Forms remain in the district.</a:t>
            </a:r>
          </a:p>
          <a:p>
            <a:pPr marL="0" indent="0">
              <a:spcBef>
                <a:spcPct val="0"/>
              </a:spcBef>
              <a:buNone/>
            </a:pPr>
            <a:endParaRPr lang="en-US" altLang="en-US" dirty="0">
              <a:cs typeface="Calibri" panose="020F0502020204030204"/>
            </a:endParaRPr>
          </a:p>
          <a:p>
            <a:pPr>
              <a:spcBef>
                <a:spcPct val="0"/>
              </a:spcBef>
            </a:pPr>
            <a:r>
              <a:rPr lang="en-US" altLang="en-US" dirty="0">
                <a:cs typeface="Calibri" panose="020F0502020204030204"/>
              </a:rPr>
              <a:t>Question 4 shares that state agency children and students in a hospital setting are expected to take the state assessment unless an approved non-participation has been granted. True or False? </a:t>
            </a:r>
          </a:p>
          <a:p>
            <a:pPr>
              <a:spcBef>
                <a:spcPct val="0"/>
              </a:spcBef>
            </a:pPr>
            <a:r>
              <a:rPr lang="en-US" altLang="en-US" dirty="0">
                <a:cs typeface="Calibri" panose="020F0502020204030204"/>
              </a:rPr>
              <a:t>The answer is True.</a:t>
            </a:r>
          </a:p>
          <a:p>
            <a:pPr>
              <a:spcBef>
                <a:spcPct val="0"/>
              </a:spcBef>
            </a:pPr>
            <a:endParaRPr lang="en-US" altLang="en-US" dirty="0">
              <a:cs typeface="Calibri" panose="020F0502020204030204"/>
            </a:endParaRPr>
          </a:p>
          <a:p>
            <a:pPr>
              <a:spcBef>
                <a:spcPct val="0"/>
              </a:spcBef>
            </a:pPr>
            <a:r>
              <a:rPr lang="en-US" altLang="en-US" dirty="0">
                <a:cs typeface="Calibri" panose="020F0502020204030204"/>
              </a:rPr>
              <a:t>And for Question 5, To qualify for the Kentucky Alternate Assessment, which parts of the participation guidelines must be answered with "yes"? A. All parts, B. Half the parts, C. only questions 1 and 2 or D. A, B and C are incorrect. </a:t>
            </a:r>
          </a:p>
          <a:p>
            <a:pPr>
              <a:spcBef>
                <a:spcPct val="0"/>
              </a:spcBef>
            </a:pPr>
            <a:r>
              <a:rPr lang="en-US" dirty="0">
                <a:cs typeface="Calibri" panose="020F0502020204030204"/>
              </a:rPr>
              <a:t>The answer is A, All. All parts must be answered with Yes for a student to qualify.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3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Module 3 of the Inclusion of Special Populations training takes a more in depth look at each section presented in the regulation.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02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Section 1 of the Inclusion of Special Populations regulation focuses on students who receive accommodations by way of an IEP.  This information can be found on pages 8-13 of the regulation document. One of the focal points in this section is the importance of student involvement in the selection and use of accommodations. Students have the opportunity at an appropriate time in their educational career to have input in their day-to-day education services, and this should include planning for accommodations. Students should always be provided their accommodations as determined by the IEP or ARC, that is not negotiable. It is never a decision a test administrator is permitted to make whether a student does or does not receive their accommodations. However, students may refuse use of accommodations at any time… for part of/or the entire assessment. Once the student refuses the accommodations, the test administrator may only resume the use of the accommodation during that day of testing at the request of the student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goal is to reduce or fade the use of an accommodation over time through improved instructional strategies and specially designed instruction specific to the individual student. Progress towards independence is the overall goal for the student as they complete educational requirements in the public school setting and move to life after high school.</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Everyone involved with testing is required to complete the Administration Code training. This particular training, (703) KAR 5:070-Inclusion of Special Populations) is designed with those providing accommodations in mind. Many districts however find it is best practice to provide the Administration Code and the Inclusion of Special Populations trainings together; that way all testing staff are trained and available for all areas of testing. Districts decide who can assist with accommodations during testing time. Any person not working in a certified position who is providing accommodations for special populations shall read and sign a nondisclosure agreement provided by the department.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41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Section 2 of the Inclusion of Special Populations regulation focuses on students who are identified as English Learners or EL.  This information can be found on pages 13-19 of the regulation document. </a:t>
            </a:r>
          </a:p>
          <a:p>
            <a:pPr>
              <a:spcBef>
                <a:spcPct val="0"/>
              </a:spcBef>
            </a:pPr>
            <a:endParaRPr lang="en-US" altLang="en-US" dirty="0"/>
          </a:p>
          <a:p>
            <a:pPr>
              <a:spcBef>
                <a:spcPct val="0"/>
              </a:spcBef>
            </a:pPr>
            <a:r>
              <a:rPr lang="en-US" altLang="en-US" dirty="0"/>
              <a:t>Students who enter </a:t>
            </a:r>
            <a:r>
              <a:rPr lang="en-US" altLang="en-US" baseline="0" dirty="0"/>
              <a:t>school </a:t>
            </a:r>
            <a:r>
              <a:rPr lang="en-US" altLang="en-US" dirty="0"/>
              <a:t>and have</a:t>
            </a:r>
            <a:r>
              <a:rPr lang="en-US" altLang="en-US" baseline="0" dirty="0"/>
              <a:t> English as a second language will be administered the Home Language Survey as the first part of the screening process.</a:t>
            </a:r>
            <a:r>
              <a:rPr lang="en-US" altLang="en-US" dirty="0"/>
              <a:t> </a:t>
            </a:r>
            <a:r>
              <a:rPr lang="en-US" altLang="en-US" baseline="0" dirty="0"/>
              <a:t> If a student is determined to be an EL student, a district or school committee must convene to design a Program Service Plan, or PSP. A PSP is the plan that describes the necessary interventions and instructional activities to be deployed for the benefit of the student.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1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Students that</a:t>
            </a:r>
            <a:r>
              <a:rPr lang="en-US" altLang="en-US" baseline="0"/>
              <a:t> enter school who have English as a second language will be administered the English Language Proficiency Assessment.</a:t>
            </a:r>
            <a:r>
              <a:rPr lang="en-US" altLang="en-US"/>
              <a:t> Often when you discuss EL students and state assessments, the topic of a first year exemption is talked about. This is true for first year EL students new to the country. The regulation defines the first year as 240 cumulative days or 12 cumulative months.</a:t>
            </a:r>
          </a:p>
          <a:p>
            <a:pPr>
              <a:spcBef>
                <a:spcPct val="0"/>
              </a:spcBef>
            </a:pPr>
            <a:endParaRPr lang="en-US" altLang="en-US"/>
          </a:p>
          <a:p>
            <a:pPr>
              <a:spcBef>
                <a:spcPct val="0"/>
              </a:spcBef>
            </a:pPr>
            <a:r>
              <a:rPr lang="en-US" altLang="en-US"/>
              <a:t>Students will not be expected to participate in reading. </a:t>
            </a:r>
            <a:r>
              <a:rPr lang="en-US" altLang="en-US" sz="1200" b="0" i="0" kern="1200">
                <a:solidFill>
                  <a:schemeClr val="tx1"/>
                </a:solidFill>
                <a:effectLst/>
                <a:latin typeface="+mn-lt"/>
                <a:ea typeface="+mn-ea"/>
                <a:cs typeface="+mn-cs"/>
              </a:rPr>
              <a:t>However, a</a:t>
            </a:r>
            <a:r>
              <a:rPr lang="en-US" sz="1200" b="0" i="0" kern="1200">
                <a:solidFill>
                  <a:schemeClr val="tx1"/>
                </a:solidFill>
                <a:effectLst/>
                <a:latin typeface="+mn-lt"/>
                <a:ea typeface="+mn-ea"/>
                <a:cs typeface="+mn-cs"/>
              </a:rPr>
              <a:t> minimum to count for participation is four multiple choice or one extended response in any part of the mathematics and science at the appropriate grade level</a:t>
            </a:r>
            <a:r>
              <a:rPr lang="en-US" altLang="en-US"/>
              <a:t>. Again, this is just for participation with no accountability at year one. EL students will test with full accountability and participation beginning with year two and beyond.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77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3 of the Inclusion of Special Populations regulation focuses on students who receive accommodations by way of a 504. Another topic focused on in this section is a medical emergency.  This information can be found on pages 19-23 of the regulation document. </a:t>
            </a:r>
            <a:r>
              <a:rPr lang="en-US" altLang="en-US"/>
              <a:t>Anyone who qualifies with a 504 must have a current plan. The 504 plan focuses more on use of an accommodation due to a health impairment instead of accommodations related to learning disabilities. </a:t>
            </a:r>
            <a:endParaRPr lang="en-US" altLang="en-US">
              <a:cs typeface="Calibri"/>
            </a:endParaRPr>
          </a:p>
          <a:p>
            <a:pPr>
              <a:spcBef>
                <a:spcPct val="0"/>
              </a:spcBef>
            </a:pPr>
            <a:endParaRPr lang="en-US" altLang="en-US" baseline="0">
              <a:cs typeface="Calibri"/>
            </a:endParaRPr>
          </a:p>
          <a:p>
            <a:pPr>
              <a:spcBef>
                <a:spcPct val="0"/>
              </a:spcBef>
            </a:pPr>
            <a:r>
              <a:rPr lang="en-US" altLang="en-US"/>
              <a:t>The other part of this section focuses on medical emergencies. A</a:t>
            </a:r>
            <a:r>
              <a:rPr lang="en-US" altLang="en-US" baseline="0"/>
              <a:t> student who, for instance, has a broken dominant arm can receive an accommodation</a:t>
            </a:r>
            <a:r>
              <a:rPr lang="en-US" altLang="en-US"/>
              <a:t> of</a:t>
            </a:r>
            <a:r>
              <a:rPr lang="en-US" altLang="en-US" baseline="0"/>
              <a:t> </a:t>
            </a:r>
            <a:r>
              <a:rPr lang="en-US" altLang="en-US"/>
              <a:t>a scribe </a:t>
            </a:r>
            <a:r>
              <a:rPr lang="en-US" altLang="en-US" baseline="0"/>
              <a:t>under this section. </a:t>
            </a:r>
            <a:r>
              <a:rPr lang="en-US" altLang="en-US"/>
              <a:t>Another example might be a student dependent on reading glasses, if those glasses are not available and another pair cannot be provided at or by the time of testing a reader may be acceptable under these circumstances.</a:t>
            </a:r>
            <a:endParaRPr lang="en-US" altLang="en-US">
              <a:cs typeface="Calibri"/>
            </a:endParaRPr>
          </a:p>
          <a:p>
            <a:pPr>
              <a:spcBef>
                <a:spcPct val="0"/>
              </a:spcBef>
            </a:pPr>
            <a:endParaRPr lang="en-US" altLang="en-US"/>
          </a:p>
          <a:p>
            <a:pPr>
              <a:spcBef>
                <a:spcPct val="0"/>
              </a:spcBef>
            </a:pPr>
            <a:r>
              <a:rPr lang="en-US" altLang="en-US"/>
              <a:t>Appropriate</a:t>
            </a:r>
            <a:r>
              <a:rPr lang="en-US" altLang="en-US" baseline="0"/>
              <a:t> documentation must be </a:t>
            </a:r>
            <a:r>
              <a:rPr lang="en-US" altLang="en-US"/>
              <a:t>kept on file at the school/district level and is not required to be submitted to KDE.  </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0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Section 4 of the Inclusion of Special Populations regulation focuses on students who receive services through an alternative program. This section also talks about the requirements of state agency children.  This information can be found on pages 23-24 of the regulation document.</a:t>
            </a:r>
          </a:p>
          <a:p>
            <a:pPr>
              <a:spcBef>
                <a:spcPct val="0"/>
              </a:spcBef>
            </a:pPr>
            <a:endParaRPr lang="en-US" dirty="0">
              <a:cs typeface="Calibri"/>
            </a:endParaRPr>
          </a:p>
          <a:p>
            <a:pPr>
              <a:spcBef>
                <a:spcPct val="0"/>
              </a:spcBef>
            </a:pPr>
            <a:r>
              <a:rPr lang="en-US" dirty="0">
                <a:cs typeface="Calibri"/>
              </a:rPr>
              <a:t>As we noted at the beginning of this training, the expectation is that all students enrolled in a Kentucky public school are expected to test unless they apply for and receive a medical non-participation. This also applies to students who are in an alternative program or setting. This does not always mean an alternative school for behavior situations....which those would also apply here. Alternative programs are considered non-A1 or non accountable programs. A student is placed at that location to receive a service not afforded to them at their school or district of accountability. The school or district of accountability is where they would be enrolled if they were not in need of that service. Kentucky School for the Deaf and Kentucky School for the Blind are programs that provide services to students who would not be able to receive those same services at their school of accountability. </a:t>
            </a:r>
          </a:p>
          <a:p>
            <a:pPr>
              <a:spcBef>
                <a:spcPct val="0"/>
              </a:spcBef>
            </a:pPr>
            <a:endParaRPr lang="en-US" dirty="0">
              <a:cs typeface="Calibri"/>
            </a:endParaRPr>
          </a:p>
          <a:p>
            <a:pPr>
              <a:spcBef>
                <a:spcPct val="0"/>
              </a:spcBef>
            </a:pPr>
            <a:r>
              <a:rPr lang="en-US" dirty="0">
                <a:cs typeface="Calibri"/>
              </a:rPr>
              <a:t>State agency children, students who have been ordered or placed by the courts are also expected to complete all state assessments unless an approved non-participation would apply.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9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5 of the Inclusion of Special Populations regulation focuses on students who receive services in a homebound or hospital setting.  This information can be found on page 24 of the regulation document.</a:t>
            </a:r>
          </a:p>
          <a:p>
            <a:pPr>
              <a:spcBef>
                <a:spcPct val="0"/>
              </a:spcBef>
            </a:pPr>
            <a:endParaRPr lang="en-US">
              <a:cs typeface="Calibri"/>
            </a:endParaRPr>
          </a:p>
          <a:p>
            <a:pPr>
              <a:spcBef>
                <a:spcPct val="0"/>
              </a:spcBef>
            </a:pPr>
            <a:r>
              <a:rPr lang="en-US">
                <a:cs typeface="Calibri"/>
              </a:rPr>
              <a:t>Homebound students, or students placed in a hospital setting are also expected to participate in state assessments unless a medical circumstance prevents them from doing so. Many students who receive services in a home or hospital setting may be considered medically fragile and approved for a non-participation. </a:t>
            </a:r>
          </a:p>
          <a:p>
            <a:pPr>
              <a:spcBef>
                <a:spcPct val="0"/>
              </a:spcBef>
            </a:pPr>
            <a:endParaRPr lang="en-US">
              <a:cs typeface="Calibri"/>
            </a:endParaRPr>
          </a:p>
          <a:p>
            <a:pPr>
              <a:spcBef>
                <a:spcPct val="0"/>
              </a:spcBef>
            </a:pPr>
            <a:r>
              <a:rPr lang="en-US">
                <a:cs typeface="Calibri"/>
              </a:rPr>
              <a:t>Students who test in the home/hospital environments must follow the same testing guidelines as applied to both students and test administrators. Test administrators who administer tests off-site, or not at the school of accountability, must follow the requirements set forth in both the Administration Code and the Inclusion of Special Populations regulations. Read the specific test instructions for accommodations guidelines.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31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 of the Inclusion of Special Populations regulation focuses on students who participate in the Kentucky Alternate Assessment.  This information can be found on pages 24-29 of the regulation document. Students who qualify for the Kentucky Alternate Assessment are not able to access the general curriculum in the same manner as their peers even with access to the majority of all available accommodations. This does not mean alternate assessment students are not allowed to have certain accommodations, or their accommodations are different. It just means that the way the content or curriculum is provided to them may be different than students completing the general assessment.</a:t>
            </a:r>
          </a:p>
          <a:p>
            <a:endParaRPr lang="en-US" dirty="0">
              <a:cs typeface="Calibri"/>
            </a:endParaRPr>
          </a:p>
          <a:p>
            <a:r>
              <a:rPr lang="en-US" dirty="0">
                <a:cs typeface="Calibri"/>
              </a:rPr>
              <a:t>Students participating in the Kentucky Alternate Assessment are expected to follow the same guidelines for use of accommodations, however there are a couple of instances that are shared in this training that would not be appropriate for students taking the regular assessment. Students are permitted to have a reader on both the regular and alternate assessments. However, the ability to reread is where the difference would apply. On the regular assessment, a student must request a reread. If a test administrator for the alternate assessment found the student to be unengaged or distracted, they could reread to the student based on their observation. Another example can be found on slides 31 and 32 talking about manipulatives.</a:t>
            </a:r>
          </a:p>
          <a:p>
            <a:endParaRPr lang="en-US" dirty="0">
              <a:cs typeface="Calibri"/>
            </a:endParaRPr>
          </a:p>
          <a:p>
            <a:r>
              <a:rPr lang="en-US" dirty="0">
                <a:cs typeface="Calibri"/>
              </a:rPr>
              <a:t>In order to participate in the Kentucky Alternate Assessment, the ARC or IEP team must place the student based on the participation guidelines established by the Kentucky Department of Education. A student may not qualify unless the ARC or IEP can answer yes to all parts of the Kentucky Alternate Assessment Participation Guidelines. If a no is determined at any time, then the student would not qualify for participation. A direct link to those participation guidelines can be found </a:t>
            </a:r>
            <a:r>
              <a:rPr lang="en-US" b="0" dirty="0">
                <a:cs typeface="Calibri"/>
              </a:rPr>
              <a:t>on this slide.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177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8581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296564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422294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466204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567645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12399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06544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8550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66559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4293422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580221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3417725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083267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5492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05431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651295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16351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51417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4167450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600042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07007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74361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320082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ky.gov/AA/distsupp/Documents/Medical%20Emergency%20Form.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specialed/excep/instresources/Documents/KY_Alternate_Assessment_Participation_Guidelines_Documentation_Form.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CB3-4432-4AA1-9320-300D8EBE5556}"/>
              </a:ext>
            </a:extLst>
          </p:cNvPr>
          <p:cNvSpPr>
            <a:spLocks noGrp="1"/>
          </p:cNvSpPr>
          <p:nvPr>
            <p:ph type="title"/>
          </p:nvPr>
        </p:nvSpPr>
        <p:spPr>
          <a:xfrm>
            <a:off x="337351" y="230654"/>
            <a:ext cx="10881978" cy="1325563"/>
          </a:xfrm>
        </p:spPr>
        <p:txBody>
          <a:bodyPr/>
          <a:lstStyle/>
          <a:p>
            <a:r>
              <a:rPr lang="en-US"/>
              <a:t>Allegation Prevention/Best Practices (3)</a:t>
            </a:r>
          </a:p>
        </p:txBody>
      </p:sp>
      <p:sp>
        <p:nvSpPr>
          <p:cNvPr id="3" name="Content Placeholder 2">
            <a:extLst>
              <a:ext uri="{FF2B5EF4-FFF2-40B4-BE49-F238E27FC236}">
                <a16:creationId xmlns:a16="http://schemas.microsoft.com/office/drawing/2014/main" id="{59023601-C604-4A60-ACC3-15724DFA952D}"/>
              </a:ext>
            </a:extLst>
          </p:cNvPr>
          <p:cNvSpPr>
            <a:spLocks noGrp="1"/>
          </p:cNvSpPr>
          <p:nvPr>
            <p:ph idx="1"/>
          </p:nvPr>
        </p:nvSpPr>
        <p:spPr>
          <a:xfrm>
            <a:off x="487161" y="1412782"/>
            <a:ext cx="10515600" cy="4351338"/>
          </a:xfrm>
        </p:spPr>
        <p:txBody>
          <a:bodyPr/>
          <a:lstStyle/>
          <a:p>
            <a:pPr marL="742950" indent="-742950">
              <a:buAutoNum type="arabicPeriod"/>
            </a:pPr>
            <a:r>
              <a:rPr lang="en-US" sz="3000">
                <a:solidFill>
                  <a:schemeClr val="tx1"/>
                </a:solidFill>
              </a:rPr>
              <a:t>Anyone who will provide accommodations on a state assessment must complete both the Administration Code (703 KAR 5:080) and the Inclusion of Special Populations (703 KAR 5:070).</a:t>
            </a:r>
          </a:p>
          <a:p>
            <a:pPr marL="742950" indent="-742950">
              <a:buFont typeface="Wingdings 3" panose="05040102010807070707" pitchFamily="18" charset="2"/>
              <a:buAutoNum type="arabicPeriod"/>
            </a:pPr>
            <a:r>
              <a:rPr lang="en-US" sz="3000">
                <a:solidFill>
                  <a:schemeClr val="tx1"/>
                </a:solidFill>
              </a:rPr>
              <a:t>Students may refuse accommodations at any time. Once the student refuses the accommodation, the proctor must only start again if asked to do so by the student. Documentation is key if this occurs.</a:t>
            </a:r>
          </a:p>
          <a:p>
            <a:endParaRPr lang="en-US"/>
          </a:p>
        </p:txBody>
      </p:sp>
      <p:sp>
        <p:nvSpPr>
          <p:cNvPr id="5" name="Rectangle 4">
            <a:extLst>
              <a:ext uri="{FF2B5EF4-FFF2-40B4-BE49-F238E27FC236}">
                <a16:creationId xmlns:a16="http://schemas.microsoft.com/office/drawing/2014/main" id="{237A12BD-FFDD-4ADF-9B66-FA150BBCA24E}"/>
              </a:ext>
            </a:extLst>
          </p:cNvPr>
          <p:cNvSpPr/>
          <p:nvPr/>
        </p:nvSpPr>
        <p:spPr>
          <a:xfrm>
            <a:off x="7503884" y="5969560"/>
            <a:ext cx="4465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10</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4089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36AC-6E58-4E7B-9B31-3ABFBDC383AD}"/>
              </a:ext>
            </a:extLst>
          </p:cNvPr>
          <p:cNvSpPr>
            <a:spLocks noGrp="1"/>
          </p:cNvSpPr>
          <p:nvPr>
            <p:ph type="title"/>
          </p:nvPr>
        </p:nvSpPr>
        <p:spPr>
          <a:xfrm>
            <a:off x="282692" y="-206703"/>
            <a:ext cx="10515600" cy="1325563"/>
          </a:xfrm>
        </p:spPr>
        <p:txBody>
          <a:bodyPr/>
          <a:lstStyle/>
          <a:p>
            <a:r>
              <a:rPr lang="en-US"/>
              <a:t>Check for Understanding (3)</a:t>
            </a:r>
          </a:p>
        </p:txBody>
      </p:sp>
      <p:sp>
        <p:nvSpPr>
          <p:cNvPr id="3" name="Content Placeholder 2">
            <a:extLst>
              <a:ext uri="{FF2B5EF4-FFF2-40B4-BE49-F238E27FC236}">
                <a16:creationId xmlns:a16="http://schemas.microsoft.com/office/drawing/2014/main" id="{0A342D6C-0188-4E5A-9BD6-E21E9FC9147D}"/>
              </a:ext>
            </a:extLst>
          </p:cNvPr>
          <p:cNvSpPr>
            <a:spLocks noGrp="1"/>
          </p:cNvSpPr>
          <p:nvPr>
            <p:ph idx="1"/>
          </p:nvPr>
        </p:nvSpPr>
        <p:spPr>
          <a:xfrm>
            <a:off x="282691" y="842468"/>
            <a:ext cx="11793351" cy="4702880"/>
          </a:xfrm>
        </p:spPr>
        <p:txBody>
          <a:bodyPr vert="horz" lIns="91440" tIns="45720" rIns="91440" bIns="45720" rtlCol="0" anchor="t">
            <a:normAutofit lnSpcReduction="10000"/>
          </a:bodyPr>
          <a:lstStyle/>
          <a:p>
            <a:pPr marL="347663" indent="-347663">
              <a:buAutoNum type="arabicPeriod"/>
            </a:pPr>
            <a:r>
              <a:rPr lang="en-US" sz="2000" dirty="0">
                <a:solidFill>
                  <a:schemeClr val="tx1"/>
                </a:solidFill>
                <a:ea typeface="+mn-lt"/>
                <a:cs typeface="+mn-lt"/>
              </a:rPr>
              <a:t>Once a student reaches an age where they understand their plan and its development it is important for them to participate because:</a:t>
            </a:r>
            <a:endParaRPr lang="en-US" sz="2000" dirty="0">
              <a:solidFill>
                <a:schemeClr val="tx1"/>
              </a:solidFill>
            </a:endParaRPr>
          </a:p>
          <a:p>
            <a:pPr marL="0" lvl="2" indent="0">
              <a:spcBef>
                <a:spcPts val="0"/>
              </a:spcBef>
              <a:buNone/>
            </a:pPr>
            <a:r>
              <a:rPr lang="en-US" dirty="0">
                <a:solidFill>
                  <a:schemeClr val="tx1"/>
                </a:solidFill>
                <a:ea typeface="+mn-lt"/>
                <a:cs typeface="+mn-lt"/>
              </a:rPr>
              <a:t>	A.  Student will not care.			B.  Student should understand/have a say in their plan.</a:t>
            </a:r>
          </a:p>
          <a:p>
            <a:pPr marL="0" lvl="2" indent="0">
              <a:spcBef>
                <a:spcPts val="0"/>
              </a:spcBef>
              <a:buNone/>
            </a:pPr>
            <a:r>
              <a:rPr lang="en-US" dirty="0">
                <a:solidFill>
                  <a:schemeClr val="tx1"/>
                </a:solidFill>
                <a:ea typeface="+mn-lt"/>
                <a:cs typeface="+mn-lt"/>
              </a:rPr>
              <a:t>	C.  By law, student must participate.	D. The plan will expire. </a:t>
            </a:r>
          </a:p>
          <a:p>
            <a:pPr marL="347663" indent="-347663">
              <a:buFont typeface="+mj-lt"/>
              <a:buAutoNum type="arabicPeriod"/>
            </a:pPr>
            <a:r>
              <a:rPr lang="en-US" sz="2000" dirty="0">
                <a:solidFill>
                  <a:schemeClr val="tx1"/>
                </a:solidFill>
                <a:ea typeface="+mn-lt"/>
                <a:cs typeface="+mn-lt"/>
              </a:rPr>
              <a:t>EL students only receive a first year (one-time exemption), the second year and beyond requires full participation.  True or False?</a:t>
            </a:r>
          </a:p>
          <a:p>
            <a:pPr marL="347663" indent="-347663">
              <a:buFont typeface="+mj-lt"/>
              <a:buAutoNum type="arabicPeriod"/>
            </a:pPr>
            <a:r>
              <a:rPr lang="en-US" sz="2000" dirty="0">
                <a:solidFill>
                  <a:schemeClr val="tx1"/>
                </a:solidFill>
                <a:ea typeface="+mn-lt"/>
                <a:cs typeface="+mn-lt"/>
              </a:rPr>
              <a:t>Forms for medical emergencies should always ________.</a:t>
            </a:r>
          </a:p>
          <a:p>
            <a:pPr marL="0" lvl="2" indent="0">
              <a:spcBef>
                <a:spcPts val="0"/>
              </a:spcBef>
              <a:buNone/>
            </a:pPr>
            <a:r>
              <a:rPr lang="en-US" dirty="0">
                <a:solidFill>
                  <a:schemeClr val="tx1"/>
                </a:solidFill>
                <a:ea typeface="+mn-lt"/>
                <a:cs typeface="+mn-lt"/>
              </a:rPr>
              <a:t>	A.  Be sent to KDE		B.  Be sent home with the student</a:t>
            </a:r>
          </a:p>
          <a:p>
            <a:pPr marL="0" lvl="2" indent="0">
              <a:spcBef>
                <a:spcPts val="0"/>
              </a:spcBef>
              <a:buNone/>
            </a:pPr>
            <a:r>
              <a:rPr lang="en-US" dirty="0">
                <a:solidFill>
                  <a:schemeClr val="tx1"/>
                </a:solidFill>
                <a:ea typeface="+mn-lt"/>
                <a:cs typeface="+mn-lt"/>
              </a:rPr>
              <a:t>	C.  Remain in the district		D.  </a:t>
            </a:r>
            <a:r>
              <a:rPr lang="en-US" dirty="0">
                <a:solidFill>
                  <a:schemeClr val="tx1"/>
                </a:solidFill>
              </a:rPr>
              <a:t>Be sent to the medical professional diagnosing the emergency</a:t>
            </a:r>
          </a:p>
          <a:p>
            <a:pPr marL="347663" indent="-347663">
              <a:buFont typeface="+mj-lt"/>
              <a:buAutoNum type="arabicPeriod"/>
            </a:pPr>
            <a:r>
              <a:rPr lang="en-US" sz="2000" dirty="0">
                <a:solidFill>
                  <a:schemeClr val="tx1"/>
                </a:solidFill>
                <a:ea typeface="+mn-lt"/>
                <a:cs typeface="+mn-lt"/>
              </a:rPr>
              <a:t>State Agency Children and students in a hospital setting are expected to take the state assessment unless an approved non-participation has been granted.  True or False?</a:t>
            </a:r>
          </a:p>
          <a:p>
            <a:pPr marL="347663" indent="-347663">
              <a:buFont typeface="+mj-lt"/>
              <a:buAutoNum type="arabicPeriod"/>
            </a:pPr>
            <a:r>
              <a:rPr lang="en-US" sz="2000" dirty="0">
                <a:solidFill>
                  <a:schemeClr val="tx1"/>
                </a:solidFill>
                <a:ea typeface="+mn-lt"/>
                <a:cs typeface="+mn-lt"/>
              </a:rPr>
              <a:t>To qualify for the Kentucky Alternate Assessment, which parts of the participation guidelines must be answered with “yes”?</a:t>
            </a:r>
          </a:p>
          <a:p>
            <a:pPr marL="0" lvl="2" indent="0">
              <a:spcBef>
                <a:spcPts val="0"/>
              </a:spcBef>
              <a:buNone/>
            </a:pPr>
            <a:r>
              <a:rPr lang="en-US" dirty="0">
                <a:solidFill>
                  <a:schemeClr val="tx1"/>
                </a:solidFill>
                <a:ea typeface="+mn-lt"/>
                <a:cs typeface="+mn-lt"/>
              </a:rPr>
              <a:t>	A.  All				B.  Half</a:t>
            </a:r>
          </a:p>
          <a:p>
            <a:pPr marL="0" lvl="2" indent="0">
              <a:spcBef>
                <a:spcPts val="0"/>
              </a:spcBef>
              <a:buNone/>
            </a:pPr>
            <a:r>
              <a:rPr lang="en-US" dirty="0">
                <a:solidFill>
                  <a:schemeClr val="tx1"/>
                </a:solidFill>
                <a:ea typeface="+mn-lt"/>
                <a:cs typeface="+mn-lt"/>
              </a:rPr>
              <a:t>	C.  Only questions 1 and 2	D.  A, B and C are incorrect </a:t>
            </a:r>
          </a:p>
          <a:p>
            <a:endParaRPr lang="en-US" dirty="0"/>
          </a:p>
        </p:txBody>
      </p:sp>
      <p:sp>
        <p:nvSpPr>
          <p:cNvPr id="5" name="Rectangle 4">
            <a:extLst>
              <a:ext uri="{FF2B5EF4-FFF2-40B4-BE49-F238E27FC236}">
                <a16:creationId xmlns:a16="http://schemas.microsoft.com/office/drawing/2014/main" id="{7CCCB444-9E3D-4B0D-8136-CBCD4336113D}"/>
              </a:ext>
            </a:extLst>
          </p:cNvPr>
          <p:cNvSpPr/>
          <p:nvPr/>
        </p:nvSpPr>
        <p:spPr>
          <a:xfrm>
            <a:off x="7503884" y="5969560"/>
            <a:ext cx="4498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11</a:t>
            </a:r>
          </a:p>
        </p:txBody>
      </p:sp>
    </p:spTree>
    <p:extLst>
      <p:ext uri="{BB962C8B-B14F-4D97-AF65-F5344CB8AC3E}">
        <p14:creationId xmlns:p14="http://schemas.microsoft.com/office/powerpoint/2010/main" val="89896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568598830"/>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42565F53-50DE-7E78-C9B9-DE07F079D7A1}"/>
              </a:ext>
            </a:extLst>
          </p:cNvPr>
          <p:cNvSpPr/>
          <p:nvPr/>
        </p:nvSpPr>
        <p:spPr>
          <a:xfrm>
            <a:off x="7503884" y="5969560"/>
            <a:ext cx="45397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12</a:t>
            </a:r>
          </a:p>
        </p:txBody>
      </p:sp>
    </p:spTree>
    <p:extLst>
      <p:ext uri="{BB962C8B-B14F-4D97-AF65-F5344CB8AC3E}">
        <p14:creationId xmlns:p14="http://schemas.microsoft.com/office/powerpoint/2010/main" val="50508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4519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13</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649014" y="97133"/>
            <a:ext cx="10515600" cy="1325563"/>
          </a:xfrm>
        </p:spPr>
        <p:txBody>
          <a:bodyPr>
            <a:normAutofit/>
          </a:bodyPr>
          <a:lstStyle/>
          <a:p>
            <a:r>
              <a:rPr lang="en-US"/>
              <a:t>Module 3: Section Specifics</a:t>
            </a:r>
            <a:br>
              <a:rPr lang="en-US"/>
            </a:br>
            <a:endParaRPr lang="en-US" sz="2700" dirty="0"/>
          </a:p>
        </p:txBody>
      </p:sp>
      <p:sp>
        <p:nvSpPr>
          <p:cNvPr id="5" name="Rectangle 4">
            <a:extLst>
              <a:ext uri="{FF2B5EF4-FFF2-40B4-BE49-F238E27FC236}">
                <a16:creationId xmlns:a16="http://schemas.microsoft.com/office/drawing/2014/main" id="{C3C46C9A-FCCB-4607-B16C-20DFA9A90EC5}"/>
              </a:ext>
            </a:extLst>
          </p:cNvPr>
          <p:cNvSpPr/>
          <p:nvPr/>
        </p:nvSpPr>
        <p:spPr>
          <a:xfrm>
            <a:off x="7329712" y="620845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a:t>
            </a:r>
          </a:p>
        </p:txBody>
      </p:sp>
      <p:graphicFrame>
        <p:nvGraphicFramePr>
          <p:cNvPr id="8" name="Table 7">
            <a:extLst>
              <a:ext uri="{FF2B5EF4-FFF2-40B4-BE49-F238E27FC236}">
                <a16:creationId xmlns:a16="http://schemas.microsoft.com/office/drawing/2014/main" id="{E6E038DE-426F-2410-CEED-1E00F4AADDA2}"/>
              </a:ext>
            </a:extLst>
          </p:cNvPr>
          <p:cNvGraphicFramePr>
            <a:graphicFrameLocks noGrp="1"/>
          </p:cNvGraphicFramePr>
          <p:nvPr>
            <p:extLst>
              <p:ext uri="{D42A27DB-BD31-4B8C-83A1-F6EECF244321}">
                <p14:modId xmlns:p14="http://schemas.microsoft.com/office/powerpoint/2010/main" val="1338058392"/>
              </p:ext>
            </p:extLst>
          </p:nvPr>
        </p:nvGraphicFramePr>
        <p:xfrm>
          <a:off x="649014" y="1072590"/>
          <a:ext cx="10511752" cy="4494496"/>
        </p:xfrm>
        <a:graphic>
          <a:graphicData uri="http://schemas.openxmlformats.org/drawingml/2006/table">
            <a:tbl>
              <a:tblPr firstRow="1" bandRow="1">
                <a:tableStyleId>{3C2FFA5D-87B4-456A-9821-1D502468CF0F}</a:tableStyleId>
              </a:tblPr>
              <a:tblGrid>
                <a:gridCol w="1762464">
                  <a:extLst>
                    <a:ext uri="{9D8B030D-6E8A-4147-A177-3AD203B41FA5}">
                      <a16:colId xmlns:a16="http://schemas.microsoft.com/office/drawing/2014/main" val="3220576148"/>
                    </a:ext>
                  </a:extLst>
                </a:gridCol>
                <a:gridCol w="8749288">
                  <a:extLst>
                    <a:ext uri="{9D8B030D-6E8A-4147-A177-3AD203B41FA5}">
                      <a16:colId xmlns:a16="http://schemas.microsoft.com/office/drawing/2014/main" val="864769692"/>
                    </a:ext>
                  </a:extLst>
                </a:gridCol>
              </a:tblGrid>
              <a:tr h="561812">
                <a:tc>
                  <a:txBody>
                    <a:bodyPr/>
                    <a:lstStyle/>
                    <a:p>
                      <a:r>
                        <a:rPr lang="en-US" sz="2000" b="1" dirty="0">
                          <a:solidFill>
                            <a:schemeClr val="bg1"/>
                          </a:solidFill>
                        </a:rPr>
                        <a:t>SECTION</a:t>
                      </a:r>
                    </a:p>
                  </a:txBody>
                  <a:tcPr>
                    <a:solidFill>
                      <a:srgbClr val="057780"/>
                    </a:solidFill>
                  </a:tcPr>
                </a:tc>
                <a:tc>
                  <a:txBody>
                    <a:bodyPr/>
                    <a:lstStyle/>
                    <a:p>
                      <a:r>
                        <a:rPr lang="en-US" sz="2000" b="1" dirty="0"/>
                        <a:t>INCLUDING STUDENTS</a:t>
                      </a:r>
                    </a:p>
                  </a:txBody>
                  <a:tcPr>
                    <a:solidFill>
                      <a:srgbClr val="057780"/>
                    </a:solidFill>
                  </a:tcPr>
                </a:tc>
                <a:extLst>
                  <a:ext uri="{0D108BD9-81ED-4DB2-BD59-A6C34878D82A}">
                    <a16:rowId xmlns:a16="http://schemas.microsoft.com/office/drawing/2014/main" val="2838312817"/>
                  </a:ext>
                </a:extLst>
              </a:tr>
              <a:tr h="561812">
                <a:tc>
                  <a:txBody>
                    <a:bodyPr/>
                    <a:lstStyle/>
                    <a:p>
                      <a:r>
                        <a:rPr lang="en-US" sz="2000" b="1"/>
                        <a:t>1</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Individual Education Programs (IEPs)</a:t>
                      </a:r>
                    </a:p>
                  </a:txBody>
                  <a:tcPr>
                    <a:solidFill>
                      <a:srgbClr val="6AC398">
                        <a:alpha val="40000"/>
                      </a:srgbClr>
                    </a:solidFill>
                  </a:tcPr>
                </a:tc>
                <a:extLst>
                  <a:ext uri="{0D108BD9-81ED-4DB2-BD59-A6C34878D82A}">
                    <a16:rowId xmlns:a16="http://schemas.microsoft.com/office/drawing/2014/main" val="46301489"/>
                  </a:ext>
                </a:extLst>
              </a:tr>
              <a:tr h="561812">
                <a:tc>
                  <a:txBody>
                    <a:bodyPr/>
                    <a:lstStyle/>
                    <a:p>
                      <a:r>
                        <a:rPr lang="en-US" sz="2000" b="1"/>
                        <a:t>2</a:t>
                      </a:r>
                    </a:p>
                  </a:txBody>
                  <a:tcPr>
                    <a:solidFill>
                      <a:srgbClr val="6AC398"/>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t>Students as English Learners (EL)</a:t>
                      </a:r>
                    </a:p>
                  </a:txBody>
                  <a:tcPr>
                    <a:solidFill>
                      <a:srgbClr val="6AC398"/>
                    </a:solidFill>
                  </a:tcPr>
                </a:tc>
                <a:extLst>
                  <a:ext uri="{0D108BD9-81ED-4DB2-BD59-A6C34878D82A}">
                    <a16:rowId xmlns:a16="http://schemas.microsoft.com/office/drawing/2014/main" val="729623177"/>
                  </a:ext>
                </a:extLst>
              </a:tr>
              <a:tr h="561812">
                <a:tc>
                  <a:txBody>
                    <a:bodyPr/>
                    <a:lstStyle/>
                    <a:p>
                      <a:r>
                        <a:rPr lang="en-US" sz="2000" b="1" dirty="0"/>
                        <a:t>3</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Program Service Plans (PSPs)</a:t>
                      </a:r>
                    </a:p>
                  </a:txBody>
                  <a:tcPr>
                    <a:solidFill>
                      <a:srgbClr val="6AC398">
                        <a:alpha val="40000"/>
                      </a:srgbClr>
                    </a:solidFill>
                  </a:tcPr>
                </a:tc>
                <a:extLst>
                  <a:ext uri="{0D108BD9-81ED-4DB2-BD59-A6C34878D82A}">
                    <a16:rowId xmlns:a16="http://schemas.microsoft.com/office/drawing/2014/main" val="2200681780"/>
                  </a:ext>
                </a:extLst>
              </a:tr>
              <a:tr h="561812">
                <a:tc>
                  <a:txBody>
                    <a:bodyPr/>
                    <a:lstStyle/>
                    <a:p>
                      <a:r>
                        <a:rPr lang="en-US" sz="2000" b="1" dirty="0"/>
                        <a:t>4</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with 504 Plans or Temporary Medical Conditions </a:t>
                      </a:r>
                    </a:p>
                  </a:txBody>
                  <a:tcPr>
                    <a:solidFill>
                      <a:srgbClr val="6AC398"/>
                    </a:solidFill>
                  </a:tcPr>
                </a:tc>
                <a:extLst>
                  <a:ext uri="{0D108BD9-81ED-4DB2-BD59-A6C34878D82A}">
                    <a16:rowId xmlns:a16="http://schemas.microsoft.com/office/drawing/2014/main" val="4281445136"/>
                  </a:ext>
                </a:extLst>
              </a:tr>
              <a:tr h="561812">
                <a:tc>
                  <a:txBody>
                    <a:bodyPr/>
                    <a:lstStyle/>
                    <a:p>
                      <a:r>
                        <a:rPr lang="en-US" sz="2000" b="1" dirty="0"/>
                        <a:t>5</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in Alternative Programs and State Agency Children</a:t>
                      </a:r>
                    </a:p>
                  </a:txBody>
                  <a:tcPr>
                    <a:solidFill>
                      <a:srgbClr val="6AC398">
                        <a:alpha val="40000"/>
                      </a:srgbClr>
                    </a:solidFill>
                  </a:tcPr>
                </a:tc>
                <a:extLst>
                  <a:ext uri="{0D108BD9-81ED-4DB2-BD59-A6C34878D82A}">
                    <a16:rowId xmlns:a16="http://schemas.microsoft.com/office/drawing/2014/main" val="3819112926"/>
                  </a:ext>
                </a:extLst>
              </a:tr>
              <a:tr h="561812">
                <a:tc>
                  <a:txBody>
                    <a:bodyPr/>
                    <a:lstStyle/>
                    <a:p>
                      <a:r>
                        <a:rPr lang="en-US" sz="2000" b="1" dirty="0"/>
                        <a:t>6</a:t>
                      </a:r>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Receiving Instruction in Home/Hospital Settings</a:t>
                      </a:r>
                    </a:p>
                  </a:txBody>
                  <a:tcPr>
                    <a:solidFill>
                      <a:srgbClr val="6AC398"/>
                    </a:solidFill>
                  </a:tcPr>
                </a:tc>
                <a:extLst>
                  <a:ext uri="{0D108BD9-81ED-4DB2-BD59-A6C34878D82A}">
                    <a16:rowId xmlns:a16="http://schemas.microsoft.com/office/drawing/2014/main" val="969658150"/>
                  </a:ext>
                </a:extLst>
              </a:tr>
              <a:tr h="561812">
                <a:tc>
                  <a:txBody>
                    <a:bodyPr/>
                    <a:lstStyle/>
                    <a:p>
                      <a:r>
                        <a:rPr lang="en-US" sz="2000" b="1" dirty="0"/>
                        <a:t>7</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Students in the Kentucky Alternate Assessment</a:t>
                      </a:r>
                    </a:p>
                  </a:txBody>
                  <a:tcPr>
                    <a:solidFill>
                      <a:srgbClr val="6AC398">
                        <a:alpha val="40000"/>
                      </a:srgbClr>
                    </a:solidFill>
                  </a:tcPr>
                </a:tc>
                <a:extLst>
                  <a:ext uri="{0D108BD9-81ED-4DB2-BD59-A6C34878D82A}">
                    <a16:rowId xmlns:a16="http://schemas.microsoft.com/office/drawing/2014/main" val="659116273"/>
                  </a:ext>
                </a:extLst>
              </a:tr>
            </a:tbl>
          </a:graphicData>
        </a:graphic>
      </p:graphicFrame>
    </p:spTree>
    <p:extLst>
      <p:ext uri="{BB962C8B-B14F-4D97-AF65-F5344CB8AC3E}">
        <p14:creationId xmlns:p14="http://schemas.microsoft.com/office/powerpoint/2010/main" val="422927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274D-E202-4EF2-8817-BAC87BD1D1AC}"/>
              </a:ext>
            </a:extLst>
          </p:cNvPr>
          <p:cNvSpPr>
            <a:spLocks noGrp="1"/>
          </p:cNvSpPr>
          <p:nvPr>
            <p:ph type="title"/>
          </p:nvPr>
        </p:nvSpPr>
        <p:spPr>
          <a:xfrm>
            <a:off x="276726" y="220746"/>
            <a:ext cx="10515600" cy="1325563"/>
          </a:xfrm>
        </p:spPr>
        <p:txBody>
          <a:bodyPr/>
          <a:lstStyle/>
          <a:p>
            <a:r>
              <a:rPr lang="en-US" b="1"/>
              <a:t>Section 1 </a:t>
            </a:r>
            <a:r>
              <a:rPr lang="en-US"/>
              <a:t>– Students with IEPs </a:t>
            </a:r>
            <a:r>
              <a:rPr lang="en-US">
                <a:solidFill>
                  <a:srgbClr val="057780"/>
                </a:solidFill>
              </a:rPr>
              <a:t>(pgs. 8-13)</a:t>
            </a:r>
          </a:p>
        </p:txBody>
      </p:sp>
      <p:sp>
        <p:nvSpPr>
          <p:cNvPr id="3" name="Content Placeholder 2">
            <a:extLst>
              <a:ext uri="{FF2B5EF4-FFF2-40B4-BE49-F238E27FC236}">
                <a16:creationId xmlns:a16="http://schemas.microsoft.com/office/drawing/2014/main" id="{07BDF3FD-35CE-49C8-9A69-4C59380D962D}"/>
              </a:ext>
            </a:extLst>
          </p:cNvPr>
          <p:cNvSpPr>
            <a:spLocks noGrp="1"/>
          </p:cNvSpPr>
          <p:nvPr>
            <p:ph idx="1"/>
          </p:nvPr>
        </p:nvSpPr>
        <p:spPr>
          <a:xfrm>
            <a:off x="276726" y="1688572"/>
            <a:ext cx="10515600" cy="4250696"/>
          </a:xfrm>
        </p:spPr>
        <p:txBody>
          <a:bodyPr vert="horz" lIns="91440" tIns="45720" rIns="91440" bIns="45720" rtlCol="0" anchor="t">
            <a:normAutofit/>
          </a:bodyPr>
          <a:lstStyle/>
          <a:p>
            <a:pPr marL="457200" indent="-457200">
              <a:buFont typeface="Wingdings" panose="05000000000000000000" pitchFamily="2" charset="2"/>
              <a:buChar char="ü"/>
            </a:pPr>
            <a:r>
              <a:rPr lang="en-US" dirty="0">
                <a:cs typeface="Times New Roman"/>
              </a:rPr>
              <a:t>When appropriate, student involvement in determining accommodations is recommended. </a:t>
            </a:r>
            <a:endParaRPr lang="en-US" baseline="-25000" dirty="0">
              <a:cs typeface="Times New Roman" panose="02020603050405020304" pitchFamily="18" charset="0"/>
            </a:endParaRPr>
          </a:p>
          <a:p>
            <a:pPr marL="457200" indent="-457200">
              <a:buFont typeface="Wingdings" panose="05000000000000000000" pitchFamily="2" charset="2"/>
              <a:buChar char="ü"/>
            </a:pPr>
            <a:r>
              <a:rPr lang="en-US" dirty="0">
                <a:cs typeface="Times New Roman"/>
              </a:rPr>
              <a:t>Instructional strategies and specially designed instruction should support students when accommodations are being faded. </a:t>
            </a:r>
          </a:p>
          <a:p>
            <a:pPr marL="457200" indent="-457200">
              <a:buFont typeface="Wingdings" panose="05000000000000000000" pitchFamily="2" charset="2"/>
              <a:buChar char="ü"/>
            </a:pPr>
            <a:r>
              <a:rPr lang="en-US" dirty="0">
                <a:cs typeface="Times New Roman"/>
              </a:rPr>
              <a:t>Individuals providing accommodations must be trained appropriately.</a:t>
            </a:r>
            <a:r>
              <a:rPr lang="en-US" baseline="-25000" dirty="0">
                <a:cs typeface="Times New Roman"/>
              </a:rPr>
              <a:t> </a:t>
            </a:r>
            <a:endParaRPr lang="en-US" dirty="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29D1C1C6-7AB8-44FC-8FBB-B1591C81842D}"/>
              </a:ext>
            </a:extLst>
          </p:cNvPr>
          <p:cNvSpPr/>
          <p:nvPr/>
        </p:nvSpPr>
        <p:spPr>
          <a:xfrm>
            <a:off x="7373256" y="5987018"/>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77499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F80D-83D6-47EE-8D12-50E1AAAE011A}"/>
              </a:ext>
            </a:extLst>
          </p:cNvPr>
          <p:cNvSpPr>
            <a:spLocks noGrp="1"/>
          </p:cNvSpPr>
          <p:nvPr>
            <p:ph type="title"/>
          </p:nvPr>
        </p:nvSpPr>
        <p:spPr>
          <a:xfrm>
            <a:off x="244642" y="7212"/>
            <a:ext cx="11233426" cy="1336606"/>
          </a:xfrm>
        </p:spPr>
        <p:txBody>
          <a:bodyPr/>
          <a:lstStyle/>
          <a:p>
            <a:r>
              <a:rPr lang="en-US" b="1">
                <a:solidFill>
                  <a:srgbClr val="057780"/>
                </a:solidFill>
              </a:rPr>
              <a:t>Section 2 </a:t>
            </a:r>
            <a:r>
              <a:rPr lang="en-US">
                <a:solidFill>
                  <a:srgbClr val="057780"/>
                </a:solidFill>
              </a:rPr>
              <a:t>–English Learners (ELs) (pgs. 13-19)</a:t>
            </a:r>
          </a:p>
        </p:txBody>
      </p:sp>
      <p:sp>
        <p:nvSpPr>
          <p:cNvPr id="3" name="Content Placeholder 2">
            <a:extLst>
              <a:ext uri="{FF2B5EF4-FFF2-40B4-BE49-F238E27FC236}">
                <a16:creationId xmlns:a16="http://schemas.microsoft.com/office/drawing/2014/main" id="{6ED6BC10-D039-42B3-A006-E229E967BBC9}"/>
              </a:ext>
            </a:extLst>
          </p:cNvPr>
          <p:cNvSpPr>
            <a:spLocks noGrp="1"/>
          </p:cNvSpPr>
          <p:nvPr>
            <p:ph idx="1"/>
          </p:nvPr>
        </p:nvSpPr>
        <p:spPr>
          <a:xfrm>
            <a:off x="453190" y="1649162"/>
            <a:ext cx="10515600" cy="4351338"/>
          </a:xfrm>
        </p:spPr>
        <p:txBody>
          <a:bodyPr vert="horz" lIns="91440" tIns="45720" rIns="91440" bIns="45720" rtlCol="0" anchor="t">
            <a:normAutofit/>
          </a:bodyPr>
          <a:lstStyle/>
          <a:p>
            <a:pPr marL="347663" indent="-347663">
              <a:buFont typeface="Wingdings" panose="05000000000000000000" pitchFamily="2" charset="2"/>
              <a:buChar char="ü"/>
            </a:pPr>
            <a:r>
              <a:rPr lang="en-US" dirty="0">
                <a:solidFill>
                  <a:schemeClr val="tx1"/>
                </a:solidFill>
              </a:rPr>
              <a:t>A local school district shall administer a Home Language Survey (HLS) provided by KDE to all students upon their initial enrollment as the first screening process to identify EL students.</a:t>
            </a:r>
          </a:p>
          <a:p>
            <a:pPr marL="347663" indent="-347663">
              <a:buFont typeface="Wingdings" panose="05000000000000000000" pitchFamily="2" charset="2"/>
              <a:buChar char="ü"/>
            </a:pPr>
            <a:r>
              <a:rPr lang="en-US" dirty="0">
                <a:solidFill>
                  <a:schemeClr val="tx1"/>
                </a:solidFill>
              </a:rPr>
              <a:t>A district or school committee needs to be in place to design a PSP for each student identified as EL.</a:t>
            </a:r>
          </a:p>
          <a:p>
            <a:pPr marL="347663" indent="-347663">
              <a:buFont typeface="Wingdings" panose="05000000000000000000" pitchFamily="2" charset="2"/>
              <a:buChar char="ü"/>
            </a:pPr>
            <a:r>
              <a:rPr lang="en-US" dirty="0">
                <a:solidFill>
                  <a:schemeClr val="tx1"/>
                </a:solidFill>
              </a:rPr>
              <a:t>A PSP (Program Service Plan) is a plan created by the school that describes necessary interventions and activities to benefit the student.</a:t>
            </a:r>
            <a:r>
              <a:rPr lang="en-US" baseline="-25000" dirty="0">
                <a:solidFill>
                  <a:schemeClr val="tx1"/>
                </a:solidFill>
              </a:rPr>
              <a:t> </a:t>
            </a:r>
            <a:endParaRPr lang="en-US" dirty="0">
              <a:solidFill>
                <a:schemeClr val="tx1"/>
              </a:solidFill>
            </a:endParaRPr>
          </a:p>
          <a:p>
            <a:endParaRPr lang="en-US" dirty="0"/>
          </a:p>
        </p:txBody>
      </p:sp>
      <p:sp>
        <p:nvSpPr>
          <p:cNvPr id="5" name="Rectangle 4">
            <a:extLst>
              <a:ext uri="{FF2B5EF4-FFF2-40B4-BE49-F238E27FC236}">
                <a16:creationId xmlns:a16="http://schemas.microsoft.com/office/drawing/2014/main" id="{13718F0B-D2BF-490C-AF3A-27B57F806E1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4</a:t>
            </a:r>
          </a:p>
        </p:txBody>
      </p:sp>
    </p:spTree>
    <p:extLst>
      <p:ext uri="{BB962C8B-B14F-4D97-AF65-F5344CB8AC3E}">
        <p14:creationId xmlns:p14="http://schemas.microsoft.com/office/powerpoint/2010/main" val="205013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F80D-83D6-47EE-8D12-50E1AAAE011A}"/>
              </a:ext>
            </a:extLst>
          </p:cNvPr>
          <p:cNvSpPr>
            <a:spLocks noGrp="1"/>
          </p:cNvSpPr>
          <p:nvPr>
            <p:ph type="title"/>
          </p:nvPr>
        </p:nvSpPr>
        <p:spPr>
          <a:xfrm>
            <a:off x="262571" y="258224"/>
            <a:ext cx="11774556" cy="1336606"/>
          </a:xfrm>
        </p:spPr>
        <p:txBody>
          <a:bodyPr/>
          <a:lstStyle/>
          <a:p>
            <a:r>
              <a:rPr lang="en-US" b="1">
                <a:solidFill>
                  <a:srgbClr val="057780"/>
                </a:solidFill>
              </a:rPr>
              <a:t>Section 2 </a:t>
            </a:r>
            <a:r>
              <a:rPr lang="en-US">
                <a:solidFill>
                  <a:srgbClr val="057780"/>
                </a:solidFill>
              </a:rPr>
              <a:t>–English Learners (ELs), cont.</a:t>
            </a:r>
            <a:br>
              <a:rPr lang="en-US">
                <a:solidFill>
                  <a:srgbClr val="057780"/>
                </a:solidFill>
              </a:rPr>
            </a:br>
            <a:r>
              <a:rPr lang="en-US">
                <a:solidFill>
                  <a:srgbClr val="057780"/>
                </a:solidFill>
              </a:rPr>
              <a:t>(pgs. 13-19)</a:t>
            </a:r>
          </a:p>
        </p:txBody>
      </p:sp>
      <p:sp>
        <p:nvSpPr>
          <p:cNvPr id="3" name="Content Placeholder 2">
            <a:extLst>
              <a:ext uri="{FF2B5EF4-FFF2-40B4-BE49-F238E27FC236}">
                <a16:creationId xmlns:a16="http://schemas.microsoft.com/office/drawing/2014/main" id="{6ED6BC10-D039-42B3-A006-E229E967BBC9}"/>
              </a:ext>
            </a:extLst>
          </p:cNvPr>
          <p:cNvSpPr>
            <a:spLocks noGrp="1"/>
          </p:cNvSpPr>
          <p:nvPr>
            <p:ph idx="1"/>
          </p:nvPr>
        </p:nvSpPr>
        <p:spPr>
          <a:xfrm>
            <a:off x="471119" y="1891209"/>
            <a:ext cx="10515600" cy="4351338"/>
          </a:xfrm>
        </p:spPr>
        <p:txBody>
          <a:bodyPr vert="horz" lIns="91440" tIns="45720" rIns="91440" bIns="45720" rtlCol="0" anchor="t">
            <a:normAutofit/>
          </a:bodyPr>
          <a:lstStyle/>
          <a:p>
            <a:pPr marL="347663" indent="-347663">
              <a:buFont typeface="Wingdings" panose="05000000000000000000" pitchFamily="2" charset="2"/>
              <a:buChar char="ü"/>
            </a:pPr>
            <a:r>
              <a:rPr lang="en-US" dirty="0"/>
              <a:t>EL students must participate in an annual English language proficiency assessment.</a:t>
            </a:r>
            <a:r>
              <a:rPr lang="en-US" baseline="-25000" dirty="0"/>
              <a:t> </a:t>
            </a:r>
            <a:endParaRPr lang="en-US" dirty="0"/>
          </a:p>
          <a:p>
            <a:pPr marL="347663" indent="-347663">
              <a:buFont typeface="Wingdings" panose="05000000000000000000" pitchFamily="2" charset="2"/>
              <a:buChar char="ü"/>
            </a:pPr>
            <a:r>
              <a:rPr lang="en-US" dirty="0">
                <a:solidFill>
                  <a:schemeClr val="tx1"/>
                </a:solidFill>
              </a:rPr>
              <a:t>First year EL students receive a one-time exemption on state-required content assessments.</a:t>
            </a:r>
          </a:p>
          <a:p>
            <a:pPr marL="347663" indent="-347663">
              <a:buFont typeface="Wingdings" panose="05000000000000000000" pitchFamily="2" charset="2"/>
              <a:buChar char="ü"/>
            </a:pPr>
            <a:r>
              <a:rPr lang="en-US" dirty="0"/>
              <a:t>Mathematics and science test for participation only at the appropriate grade level as first year EL. Reading is not required.</a:t>
            </a:r>
            <a:endParaRPr lang="en-US" baseline="-25000" dirty="0"/>
          </a:p>
          <a:p>
            <a:pPr marL="347663" indent="-347663">
              <a:buFont typeface="Wingdings" panose="05000000000000000000" pitchFamily="2" charset="2"/>
              <a:buChar char="ü"/>
            </a:pPr>
            <a:r>
              <a:rPr lang="en-US" dirty="0"/>
              <a:t>Participation in mathematics and science consists of either four multiple choice or one extended response item.</a:t>
            </a:r>
          </a:p>
          <a:p>
            <a:endParaRPr lang="en-US" dirty="0"/>
          </a:p>
        </p:txBody>
      </p:sp>
      <p:sp>
        <p:nvSpPr>
          <p:cNvPr id="5" name="Rectangle 4">
            <a:extLst>
              <a:ext uri="{FF2B5EF4-FFF2-40B4-BE49-F238E27FC236}">
                <a16:creationId xmlns:a16="http://schemas.microsoft.com/office/drawing/2014/main" id="{13718F0B-D2BF-490C-AF3A-27B57F806E1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340443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44FE-A71E-4A9B-BC01-2DF83D6B78DA}"/>
              </a:ext>
            </a:extLst>
          </p:cNvPr>
          <p:cNvSpPr>
            <a:spLocks noGrp="1"/>
          </p:cNvSpPr>
          <p:nvPr>
            <p:ph type="title"/>
          </p:nvPr>
        </p:nvSpPr>
        <p:spPr/>
        <p:txBody>
          <a:bodyPr/>
          <a:lstStyle/>
          <a:p>
            <a:r>
              <a:rPr lang="en-US" b="1"/>
              <a:t>Section 3 </a:t>
            </a:r>
            <a:r>
              <a:rPr lang="en-US"/>
              <a:t>–Students with 504 Plans or a Medical Emergency</a:t>
            </a:r>
            <a:r>
              <a:rPr lang="en-US">
                <a:solidFill>
                  <a:srgbClr val="057780"/>
                </a:solidFill>
              </a:rPr>
              <a:t> (pgs. 19-23)</a:t>
            </a:r>
          </a:p>
        </p:txBody>
      </p:sp>
      <p:sp>
        <p:nvSpPr>
          <p:cNvPr id="3" name="Content Placeholder 2">
            <a:extLst>
              <a:ext uri="{FF2B5EF4-FFF2-40B4-BE49-F238E27FC236}">
                <a16:creationId xmlns:a16="http://schemas.microsoft.com/office/drawing/2014/main" id="{FF4D115A-22A5-4265-8094-F965E9B358C3}"/>
              </a:ext>
            </a:extLst>
          </p:cNvPr>
          <p:cNvSpPr>
            <a:spLocks noGrp="1"/>
          </p:cNvSpPr>
          <p:nvPr>
            <p:ph idx="1"/>
          </p:nvPr>
        </p:nvSpPr>
        <p:spPr/>
        <p:txBody>
          <a:bodyPr vert="horz" lIns="91440" tIns="45720" rIns="91440" bIns="45720" rtlCol="0" anchor="t">
            <a:normAutofit/>
          </a:bodyPr>
          <a:lstStyle/>
          <a:p>
            <a:pPr marL="347663" indent="-347663">
              <a:lnSpc>
                <a:spcPct val="100000"/>
              </a:lnSpc>
              <a:buFont typeface="Wingdings" panose="05000000000000000000" pitchFamily="2" charset="2"/>
              <a:buChar char="ü"/>
            </a:pPr>
            <a:r>
              <a:rPr lang="en-US" sz="3000" dirty="0"/>
              <a:t>Students who qualify under Section 504 of the Rehabilitation Act receive accommodations outlined in plan.</a:t>
            </a:r>
            <a:r>
              <a:rPr lang="en-US" sz="3000" baseline="-25000" dirty="0"/>
              <a:t> </a:t>
            </a:r>
            <a:endParaRPr lang="en-US" sz="3000" dirty="0"/>
          </a:p>
          <a:p>
            <a:pPr marL="347663" indent="-347663">
              <a:lnSpc>
                <a:spcPct val="100000"/>
              </a:lnSpc>
              <a:buFont typeface="Wingdings" panose="05000000000000000000" pitchFamily="2" charset="2"/>
              <a:buChar char="ü"/>
            </a:pPr>
            <a:r>
              <a:rPr lang="en-US" sz="3000" dirty="0"/>
              <a:t>A medical emergency is defined as an injury or ailment that restricts access to the general curriculum.</a:t>
            </a:r>
            <a:r>
              <a:rPr lang="en-US" sz="3000" baseline="-25000" dirty="0"/>
              <a:t> </a:t>
            </a:r>
            <a:endParaRPr lang="en-US" sz="3000" dirty="0"/>
          </a:p>
          <a:p>
            <a:pPr marL="347663" indent="-347663">
              <a:lnSpc>
                <a:spcPct val="100000"/>
              </a:lnSpc>
              <a:buFont typeface="Wingdings" panose="05000000000000000000" pitchFamily="2" charset="2"/>
              <a:buChar char="ü"/>
            </a:pPr>
            <a:r>
              <a:rPr lang="en-US" sz="3000" dirty="0">
                <a:hlinkClick r:id="rId3"/>
              </a:rPr>
              <a:t>Forms</a:t>
            </a:r>
            <a:r>
              <a:rPr lang="en-US" sz="3000" dirty="0"/>
              <a:t> for medical emergencies remain in the district. They are not required to be submitted to the Office of Assessment and Accountability (OAA).</a:t>
            </a:r>
          </a:p>
          <a:p>
            <a:endParaRPr lang="en-US" dirty="0"/>
          </a:p>
        </p:txBody>
      </p:sp>
      <p:sp>
        <p:nvSpPr>
          <p:cNvPr id="5" name="Rectangle 4">
            <a:extLst>
              <a:ext uri="{FF2B5EF4-FFF2-40B4-BE49-F238E27FC236}">
                <a16:creationId xmlns:a16="http://schemas.microsoft.com/office/drawing/2014/main" id="{A21B700D-829E-4E49-BB9C-38C242FEEFD5}"/>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6</a:t>
            </a:r>
          </a:p>
        </p:txBody>
      </p:sp>
    </p:spTree>
    <p:extLst>
      <p:ext uri="{BB962C8B-B14F-4D97-AF65-F5344CB8AC3E}">
        <p14:creationId xmlns:p14="http://schemas.microsoft.com/office/powerpoint/2010/main" val="164005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AC0D-4D83-4246-B039-BA3EC2C67211}"/>
              </a:ext>
            </a:extLst>
          </p:cNvPr>
          <p:cNvSpPr>
            <a:spLocks noGrp="1"/>
          </p:cNvSpPr>
          <p:nvPr>
            <p:ph type="title"/>
          </p:nvPr>
        </p:nvSpPr>
        <p:spPr>
          <a:xfrm>
            <a:off x="356818" y="387463"/>
            <a:ext cx="11209421" cy="1325563"/>
          </a:xfrm>
        </p:spPr>
        <p:txBody>
          <a:bodyPr>
            <a:normAutofit/>
          </a:bodyPr>
          <a:lstStyle/>
          <a:p>
            <a:r>
              <a:rPr lang="en-US" b="1"/>
              <a:t>Section 4 </a:t>
            </a:r>
            <a:r>
              <a:rPr lang="en-US"/>
              <a:t>–Students in Alternative Programs and State Agency Children  (pgs. 23-24) </a:t>
            </a:r>
          </a:p>
        </p:txBody>
      </p:sp>
      <p:sp>
        <p:nvSpPr>
          <p:cNvPr id="3" name="Content Placeholder 2">
            <a:extLst>
              <a:ext uri="{FF2B5EF4-FFF2-40B4-BE49-F238E27FC236}">
                <a16:creationId xmlns:a16="http://schemas.microsoft.com/office/drawing/2014/main" id="{55E09E77-49F8-4D35-A7C8-5C84BF6582E2}"/>
              </a:ext>
            </a:extLst>
          </p:cNvPr>
          <p:cNvSpPr>
            <a:spLocks noGrp="1"/>
          </p:cNvSpPr>
          <p:nvPr>
            <p:ph idx="1"/>
          </p:nvPr>
        </p:nvSpPr>
        <p:spPr>
          <a:xfrm>
            <a:off x="703729" y="2032151"/>
            <a:ext cx="10515600" cy="3416811"/>
          </a:xfrm>
        </p:spPr>
        <p:txBody>
          <a:bodyPr vert="horz" lIns="91440" tIns="45720" rIns="91440" bIns="45720" rtlCol="0" anchor="t">
            <a:normAutofit/>
          </a:bodyPr>
          <a:lstStyle/>
          <a:p>
            <a:pPr marL="347663" indent="-347663">
              <a:buFont typeface="Wingdings" panose="05000000000000000000" pitchFamily="2" charset="2"/>
              <a:buChar char="ü"/>
            </a:pPr>
            <a:r>
              <a:rPr lang="en-US" dirty="0"/>
              <a:t>Students in alternative programs shall be included in state-required assessments.</a:t>
            </a:r>
            <a:r>
              <a:rPr lang="en-US" baseline="-25000" dirty="0"/>
              <a:t> </a:t>
            </a:r>
          </a:p>
          <a:p>
            <a:pPr marL="347663" indent="-347663">
              <a:buFont typeface="Wingdings" panose="05000000000000000000" pitchFamily="2" charset="2"/>
              <a:buChar char="ü"/>
            </a:pPr>
            <a:r>
              <a:rPr lang="en-US" dirty="0"/>
              <a:t>State agency children shall have the same assessments administered as other public school students.</a:t>
            </a:r>
            <a:r>
              <a:rPr lang="en-US" baseline="-25000" dirty="0"/>
              <a:t> </a:t>
            </a:r>
            <a:endParaRPr lang="en-US" dirty="0"/>
          </a:p>
          <a:p>
            <a:endParaRPr lang="en-US" dirty="0"/>
          </a:p>
        </p:txBody>
      </p:sp>
      <p:sp>
        <p:nvSpPr>
          <p:cNvPr id="5" name="Rectangle 4">
            <a:extLst>
              <a:ext uri="{FF2B5EF4-FFF2-40B4-BE49-F238E27FC236}">
                <a16:creationId xmlns:a16="http://schemas.microsoft.com/office/drawing/2014/main" id="{63AAE52E-D273-4E90-9A8C-9DE3E356B532}"/>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8083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5ABD-B93C-4C00-90E8-408587A4D748}"/>
              </a:ext>
            </a:extLst>
          </p:cNvPr>
          <p:cNvSpPr>
            <a:spLocks noGrp="1"/>
          </p:cNvSpPr>
          <p:nvPr>
            <p:ph type="title"/>
          </p:nvPr>
        </p:nvSpPr>
        <p:spPr>
          <a:xfrm>
            <a:off x="284085" y="365125"/>
            <a:ext cx="11069715" cy="1325563"/>
          </a:xfrm>
        </p:spPr>
        <p:txBody>
          <a:bodyPr/>
          <a:lstStyle/>
          <a:p>
            <a:r>
              <a:rPr lang="en-US" b="1"/>
              <a:t>Section 5 </a:t>
            </a:r>
            <a:r>
              <a:rPr lang="en-US"/>
              <a:t>–Students Receiving In</a:t>
            </a:r>
            <a:r>
              <a:rPr lang="en-US">
                <a:solidFill>
                  <a:srgbClr val="057780"/>
                </a:solidFill>
              </a:rPr>
              <a:t>struction in Home/Hospital Settings (pg. 24)</a:t>
            </a:r>
          </a:p>
        </p:txBody>
      </p:sp>
      <p:sp>
        <p:nvSpPr>
          <p:cNvPr id="3" name="Content Placeholder 2">
            <a:extLst>
              <a:ext uri="{FF2B5EF4-FFF2-40B4-BE49-F238E27FC236}">
                <a16:creationId xmlns:a16="http://schemas.microsoft.com/office/drawing/2014/main" id="{4FBA7F5C-E3D1-41B7-A02D-DCA0DC5BF529}"/>
              </a:ext>
            </a:extLst>
          </p:cNvPr>
          <p:cNvSpPr>
            <a:spLocks noGrp="1"/>
          </p:cNvSpPr>
          <p:nvPr>
            <p:ph idx="1"/>
          </p:nvPr>
        </p:nvSpPr>
        <p:spPr>
          <a:xfrm>
            <a:off x="390616" y="1825625"/>
            <a:ext cx="11327619" cy="4351338"/>
          </a:xfrm>
        </p:spPr>
        <p:txBody>
          <a:bodyPr/>
          <a:lstStyle/>
          <a:p>
            <a:pPr marL="0" indent="0">
              <a:buNone/>
            </a:pPr>
            <a:r>
              <a:rPr lang="en-US" sz="3200" dirty="0"/>
              <a:t>School personnel must determine how a student will participate:</a:t>
            </a:r>
          </a:p>
          <a:p>
            <a:pPr marL="804863" lvl="1" indent="-347663"/>
            <a:r>
              <a:rPr lang="en-US" sz="3200" dirty="0"/>
              <a:t>fully; or </a:t>
            </a:r>
          </a:p>
          <a:p>
            <a:pPr marL="804863" lvl="1" indent="-347663"/>
            <a:r>
              <a:rPr lang="en-US" sz="3200" dirty="0"/>
              <a:t>as a medical non-participant.</a:t>
            </a:r>
            <a:r>
              <a:rPr lang="en-US" sz="3200" baseline="-25000" dirty="0"/>
              <a:t> </a:t>
            </a:r>
          </a:p>
          <a:p>
            <a:pPr marL="228600" lvl="1">
              <a:buNone/>
            </a:pPr>
            <a:r>
              <a:rPr lang="en-US" sz="3200" dirty="0"/>
              <a:t>*A student taking the Alternate Assessment can also test in the home/hospital setting.</a:t>
            </a:r>
            <a:r>
              <a:rPr lang="en-US" sz="3200" baseline="-25000" dirty="0"/>
              <a:t> </a:t>
            </a:r>
            <a:endParaRPr lang="en-US" sz="3200" dirty="0"/>
          </a:p>
          <a:p>
            <a:pPr marL="0" indent="0">
              <a:buNone/>
            </a:pPr>
            <a:endParaRPr lang="en-US" dirty="0"/>
          </a:p>
        </p:txBody>
      </p:sp>
      <p:sp>
        <p:nvSpPr>
          <p:cNvPr id="5" name="Rectangle 4">
            <a:extLst>
              <a:ext uri="{FF2B5EF4-FFF2-40B4-BE49-F238E27FC236}">
                <a16:creationId xmlns:a16="http://schemas.microsoft.com/office/drawing/2014/main" id="{093E785F-3AF2-41CC-994B-4721B89A0A12}"/>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8</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605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BF80-290D-4EEF-ABA1-35444E3ED330}"/>
              </a:ext>
            </a:extLst>
          </p:cNvPr>
          <p:cNvSpPr>
            <a:spLocks noGrp="1"/>
          </p:cNvSpPr>
          <p:nvPr>
            <p:ph type="title"/>
          </p:nvPr>
        </p:nvSpPr>
        <p:spPr>
          <a:xfrm>
            <a:off x="301841" y="365125"/>
            <a:ext cx="11051959" cy="1325563"/>
          </a:xfrm>
        </p:spPr>
        <p:txBody>
          <a:bodyPr>
            <a:normAutofit/>
          </a:bodyPr>
          <a:lstStyle/>
          <a:p>
            <a:r>
              <a:rPr lang="en-US" b="1"/>
              <a:t>Section 6</a:t>
            </a:r>
            <a:r>
              <a:rPr lang="en-US"/>
              <a:t> – Students in the Kentucky Alternate Assessment </a:t>
            </a:r>
            <a:r>
              <a:rPr lang="en-US">
                <a:solidFill>
                  <a:srgbClr val="057780"/>
                </a:solidFill>
              </a:rPr>
              <a:t>(pgs. 24-29)</a:t>
            </a:r>
          </a:p>
        </p:txBody>
      </p:sp>
      <p:sp>
        <p:nvSpPr>
          <p:cNvPr id="3" name="Content Placeholder 2">
            <a:extLst>
              <a:ext uri="{FF2B5EF4-FFF2-40B4-BE49-F238E27FC236}">
                <a16:creationId xmlns:a16="http://schemas.microsoft.com/office/drawing/2014/main" id="{DD61F947-EEBA-4146-B268-B52E5337F2B3}"/>
              </a:ext>
            </a:extLst>
          </p:cNvPr>
          <p:cNvSpPr>
            <a:spLocks noGrp="1"/>
          </p:cNvSpPr>
          <p:nvPr>
            <p:ph idx="1"/>
          </p:nvPr>
        </p:nvSpPr>
        <p:spPr>
          <a:xfrm>
            <a:off x="667871" y="1917979"/>
            <a:ext cx="10515600" cy="4351338"/>
          </a:xfrm>
        </p:spPr>
        <p:txBody>
          <a:bodyPr vert="horz" lIns="91440" tIns="45720" rIns="91440" bIns="45720" rtlCol="0" anchor="t">
            <a:normAutofit/>
          </a:bodyPr>
          <a:lstStyle/>
          <a:p>
            <a:pPr marL="457200" indent="-457200">
              <a:buFont typeface="Wingdings" panose="020B0604020202020204" pitchFamily="34" charset="0"/>
              <a:buChar char="ü"/>
            </a:pPr>
            <a:r>
              <a:rPr lang="en-US" dirty="0"/>
              <a:t>Must follow the General Conditions for Using Accommodations on Alternate Assessment Accommodations as noted in this regulation.</a:t>
            </a:r>
          </a:p>
          <a:p>
            <a:pPr marL="457200" indent="-457200">
              <a:buFont typeface="Wingdings" panose="020B0604020202020204" pitchFamily="34" charset="0"/>
              <a:buChar char="ü"/>
            </a:pPr>
            <a:r>
              <a:rPr lang="en-US" dirty="0"/>
              <a:t>Some access to accommodations are permitted for alternate assessment students that may not be permitted on the general assessment. </a:t>
            </a:r>
            <a:r>
              <a:rPr lang="en-US" b="1" dirty="0">
                <a:solidFill>
                  <a:schemeClr val="accent2"/>
                </a:solidFill>
              </a:rPr>
              <a:t>(An example would be re-reading.)</a:t>
            </a:r>
            <a:endParaRPr lang="en-US" dirty="0">
              <a:solidFill>
                <a:schemeClr val="accent2"/>
              </a:solidFill>
            </a:endParaRPr>
          </a:p>
          <a:p>
            <a:pPr marL="457200" indent="-457200">
              <a:buFont typeface="Wingdings" panose="020B0604020202020204" pitchFamily="34" charset="0"/>
              <a:buChar char="ü"/>
            </a:pPr>
            <a:r>
              <a:rPr lang="en-US" dirty="0"/>
              <a:t>Must answer “yes” to all parts of the </a:t>
            </a:r>
            <a:r>
              <a:rPr lang="en-US" dirty="0">
                <a:hlinkClick r:id="rId3"/>
              </a:rPr>
              <a:t>Kentucky Alternate Assessment Participation Guidelines</a:t>
            </a:r>
            <a:r>
              <a:rPr lang="en-US" dirty="0"/>
              <a:t>.</a:t>
            </a:r>
          </a:p>
          <a:p>
            <a:endParaRPr lang="en-US" dirty="0"/>
          </a:p>
        </p:txBody>
      </p:sp>
      <p:sp>
        <p:nvSpPr>
          <p:cNvPr id="5" name="Rectangle 4">
            <a:extLst>
              <a:ext uri="{FF2B5EF4-FFF2-40B4-BE49-F238E27FC236}">
                <a16:creationId xmlns:a16="http://schemas.microsoft.com/office/drawing/2014/main" id="{43243ED2-C822-4BA7-B1C6-B8E361C802B8}"/>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9</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660245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KYED-14-1802</_dlc_DocId>
    <_dlc_DocIdUrl xmlns="3a62de7d-ba57-4f43-9dae-9623ba637be0">
      <Url>https://www.education.ky.gov/AA/distsupp/_layouts/15/DocIdRedir.aspx?ID=KYED-14-1802</Url>
      <Description>KYED-14-1802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9E3308-145A-48EB-86A3-0B8EB8E552F6}">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4ba77eba-537c-4146-977f-ca75ba92ef12"/>
    <ds:schemaRef ds:uri="http://schemas.microsoft.com/office/infopath/2007/PartnerControls"/>
    <ds:schemaRef ds:uri="c4bbda24-f7c9-41ba-9732-e119dcb2eb79"/>
    <ds:schemaRef ds:uri="http://www.w3.org/XML/1998/namespace"/>
  </ds:schemaRefs>
</ds:datastoreItem>
</file>

<file path=customXml/itemProps2.xml><?xml version="1.0" encoding="utf-8"?>
<ds:datastoreItem xmlns:ds="http://schemas.openxmlformats.org/officeDocument/2006/customXml" ds:itemID="{7A86A7B3-5E83-4BA4-B6AF-C61ACA2A28F2}">
  <ds:schemaRefs>
    <ds:schemaRef ds:uri="http://schemas.microsoft.com/sharepoint/v3/contenttype/forms"/>
  </ds:schemaRefs>
</ds:datastoreItem>
</file>

<file path=customXml/itemProps3.xml><?xml version="1.0" encoding="utf-8"?>
<ds:datastoreItem xmlns:ds="http://schemas.openxmlformats.org/officeDocument/2006/customXml" ds:itemID="{0C9DA3BB-849E-4EA0-940A-0E2609E0818D}"/>
</file>

<file path=customXml/itemProps4.xml><?xml version="1.0" encoding="utf-8"?>
<ds:datastoreItem xmlns:ds="http://schemas.openxmlformats.org/officeDocument/2006/customXml" ds:itemID="{90088C1B-9006-4033-A86F-2192BD1C1386}"/>
</file>

<file path=docProps/app.xml><?xml version="1.0" encoding="utf-8"?>
<Properties xmlns="http://schemas.openxmlformats.org/officeDocument/2006/extended-properties" xmlns:vt="http://schemas.openxmlformats.org/officeDocument/2006/docPropsVTypes">
  <TotalTime>2082</TotalTime>
  <Words>3039</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Franklin Gothic Book</vt:lpstr>
      <vt:lpstr>Franklin Gothic Medium</vt:lpstr>
      <vt:lpstr>Times New Roman</vt:lpstr>
      <vt:lpstr>Wingdings</vt:lpstr>
      <vt:lpstr>Wingdings 3</vt:lpstr>
      <vt:lpstr>1_Office Theme</vt:lpstr>
      <vt:lpstr>1_Theme1</vt:lpstr>
      <vt:lpstr>Inclusion of Special Populations Training 703 KAR 5:070</vt:lpstr>
      <vt:lpstr>Module 3: Section Specifics </vt:lpstr>
      <vt:lpstr>Section 1 – Students with IEPs (pgs. 8-13)</vt:lpstr>
      <vt:lpstr>Section 2 –English Learners (ELs) (pgs. 13-19)</vt:lpstr>
      <vt:lpstr>Section 2 –English Learners (ELs), cont. (pgs. 13-19)</vt:lpstr>
      <vt:lpstr>Section 3 –Students with 504 Plans or a Medical Emergency (pgs. 19-23)</vt:lpstr>
      <vt:lpstr>Section 4 –Students in Alternative Programs and State Agency Children  (pgs. 23-24) </vt:lpstr>
      <vt:lpstr>Section 5 –Students Receiving Instruction in Home/Hospital Settings (pg. 24)</vt:lpstr>
      <vt:lpstr>Section 6 – Students in the Kentucky Alternate Assessment (pgs. 24-29)</vt:lpstr>
      <vt:lpstr>Allegation Prevention/Best Practices (3)</vt:lpstr>
      <vt:lpstr>Check for Understanding (3)</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3</cp:revision>
  <dcterms:created xsi:type="dcterms:W3CDTF">2023-07-24T14:52:03Z</dcterms:created>
  <dcterms:modified xsi:type="dcterms:W3CDTF">2023-08-07T14:33:31Z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520b5388-99cb-4cb8-9c40-cfd3c1723068</vt:lpwstr>
  </property>
</Properties>
</file>