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diagrams/quickStyle1.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authors.xml" ContentType="application/vnd.ms-powerpoint.authors+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2"/>
  </p:notesMasterIdLst>
  <p:handoutMasterIdLst>
    <p:handoutMasterId r:id="rId23"/>
  </p:handoutMasterIdLst>
  <p:sldIdLst>
    <p:sldId id="256" r:id="rId5"/>
    <p:sldId id="1024" r:id="rId6"/>
    <p:sldId id="1137" r:id="rId7"/>
    <p:sldId id="1135" r:id="rId8"/>
    <p:sldId id="332" r:id="rId9"/>
    <p:sldId id="333" r:id="rId10"/>
    <p:sldId id="1140" r:id="rId11"/>
    <p:sldId id="1138" r:id="rId12"/>
    <p:sldId id="1136" r:id="rId13"/>
    <p:sldId id="1134" r:id="rId14"/>
    <p:sldId id="1139" r:id="rId15"/>
    <p:sldId id="1142" r:id="rId16"/>
    <p:sldId id="1144" r:id="rId17"/>
    <p:sldId id="1141" r:id="rId18"/>
    <p:sldId id="1143" r:id="rId19"/>
    <p:sldId id="888" r:id="rId20"/>
    <p:sldId id="10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BB376-5580-5E53-9209-C95FD61A8855}" v="21" dt="2024-01-11T12:50:21.342"/>
    <p1510:client id="{116F2632-E633-09D4-FD75-8C0397CA8F58}" v="241" dt="2024-01-11T13:52:34.936"/>
    <p1510:client id="{23F12CB2-5E00-7BA5-D41B-1675EF3120DD}" v="4" dt="2024-01-10T13:48:45.842"/>
    <p1510:client id="{298DDC0B-83DF-412F-A324-D510578B3D80}" v="120" dt="2024-01-11T13:05:19.795"/>
    <p1510:client id="{302889E0-FD6C-C076-1510-17148B3B7009}" v="1019" dt="2024-01-10T15:33:22.149"/>
    <p1510:client id="{36C86129-4C7F-F7CA-8EE3-0CD16AA5EC0F}" v="1" dt="2024-01-11T12:44:21.144"/>
    <p1510:client id="{64756E66-0323-E073-8C83-936146A4972B}" v="25" dt="2024-01-10T14:24:38.673"/>
    <p1510:client id="{95D66654-C706-ECCE-0F54-D18374043176}" v="18" dt="2024-01-10T20:46:07.555"/>
    <p1510:client id="{C945D50B-8229-48EB-871E-2569E53C2C44}" v="43" dt="2024-01-11T12:44:01.873"/>
    <p1510:client id="{EDFC81D9-64C9-4671-B50D-4715AB1BDA10}" vWet="2" dt="2024-01-10T13:58:25.978"/>
    <p1510:client id="{FA0AA554-507C-4A1D-A45E-0E48A5B254DE}" v="9" dt="2024-01-11T13:55:34.485"/>
    <p1510:client id="{FFFE9E57-D8C4-463C-83EA-C37FCCEA92C5}" v="1" dt="2024-01-11T13:02:17.848"/>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6B9F25"/>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51"/>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6B9F25"/>
              </a:solidFill>
              <a:latin typeface="Times New Roman"/>
              <a:cs typeface="Times New Roman"/>
            </a:rPr>
            <a:t> </a:t>
          </a: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51"/>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1/11/2024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725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19559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1870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a:cs typeface="Calibri"/>
              </a:rPr>
              <a:t>The makeup window for AKSA window 1 began on Monday, January 8th. The makeup window will close on Friday, March 22nd. The form requesting a makeup for Window 1 of the AKSA was sent in the Monday DAC email on December 11th and January 8th. The link can also be found on this slide. Prior to submitting the form, please be sure to add students into the Student Registration Database (SRD) if they are not already in the database. You will receive an email with a copy of your responses on the form once you submit the makeup request form. Once KDE reviews the makeup request (please allow up to 2 business days), an email will be sent to the DAC to communicate if the request was approved or not approved. Once approved, Darrell Mattingly will open the window for the student in SRD. All scores MUST be entered into the SRD by the close of business on Friday, March 22nd. If for some reason a student is unable to complete testing during the makeup window, the student may complete Window 1 and Window 2 in the spring during Window 2. KDE encourages districts to use the makeup window to complete Window 1 testing if at all possible. As a reminder, medical nonparticipations are not submitted until the spring.</a:t>
            </a: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073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86800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1/11/2024</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ky.gov/AA/distsupp/Pages/Forms.aspx" TargetMode="External"/><Relationship Id="rId2" Type="http://schemas.openxmlformats.org/officeDocument/2006/relationships/hyperlink" Target="https://www.education.ky.gov/AA/distsupp/Pages/Allegation-Reporting.aspx"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orms.gle/URvHqZLF8k8o4zoh9"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support.assessment.pearson.com/TN/download-testnav-57082522.html" TargetMode="External"/><Relationship Id="rId3" Type="http://schemas.openxmlformats.org/officeDocument/2006/relationships/hyperlink" Target="https://www.act.org/content/dam/act/unsecured/documents/pdfs/TechnicalCoordinatorChecklist.pdf" TargetMode="External"/><Relationship Id="rId7" Type="http://schemas.openxmlformats.org/officeDocument/2006/relationships/hyperlink" Target="https://www.act.org/content/dam/act/unsecured/documents/TechnicalGuidefortheACTTakenOnline.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ontent.act.org/kentucky/r/Mock_Administration_Guide" TargetMode="External"/><Relationship Id="rId5" Type="http://schemas.openxmlformats.org/officeDocument/2006/relationships/hyperlink" Target="https://www.act.org/content/dam/act/unsecured/documents/ACT-OnlineSiteReadinessPlan.pdf" TargetMode="External"/><Relationship Id="rId4" Type="http://schemas.openxmlformats.org/officeDocument/2006/relationships/hyperlink" Target="http://www.act.org/content/act/en/products-and-services/state-and-district-solutions/act-online-testing.html"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hyperlink" Target="https://www.act.org/content/act/en/products-and-services/state-and-district-solutions/kentucky/the-act.html#ste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bnjWkXb2godpTkhQ9"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Jan. 11,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ACCESS Reminders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 Williams,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24259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2756-720E-1469-8A8C-B68C0AC2A753}"/>
              </a:ext>
            </a:extLst>
          </p:cNvPr>
          <p:cNvSpPr>
            <a:spLocks noGrp="1"/>
          </p:cNvSpPr>
          <p:nvPr>
            <p:ph type="title"/>
          </p:nvPr>
        </p:nvSpPr>
        <p:spPr>
          <a:xfrm>
            <a:off x="83724" y="-215156"/>
            <a:ext cx="8596668" cy="1320800"/>
          </a:xfrm>
        </p:spPr>
        <p:txBody>
          <a:bodyPr/>
          <a:lstStyle/>
          <a:p>
            <a:r>
              <a:rPr lang="en-US"/>
              <a:t>During Testing-ACCESS for ELLs</a:t>
            </a:r>
          </a:p>
        </p:txBody>
      </p:sp>
      <p:sp>
        <p:nvSpPr>
          <p:cNvPr id="3" name="Text Placeholder 2">
            <a:extLst>
              <a:ext uri="{FF2B5EF4-FFF2-40B4-BE49-F238E27FC236}">
                <a16:creationId xmlns:a16="http://schemas.microsoft.com/office/drawing/2014/main" id="{77A868B4-0FC5-B82E-F0B0-1616DAEE0527}"/>
              </a:ext>
            </a:extLst>
          </p:cNvPr>
          <p:cNvSpPr>
            <a:spLocks noGrp="1"/>
          </p:cNvSpPr>
          <p:nvPr>
            <p:ph type="body" sz="quarter" idx="13"/>
          </p:nvPr>
        </p:nvSpPr>
        <p:spPr>
          <a:xfrm>
            <a:off x="316297" y="726440"/>
            <a:ext cx="11023467" cy="4937760"/>
          </a:xfrm>
        </p:spPr>
        <p:txBody>
          <a:bodyPr vert="horz" lIns="91440" tIns="45720" rIns="91440" bIns="45720" rtlCol="0" anchor="t">
            <a:noAutofit/>
          </a:bodyPr>
          <a:lstStyle/>
          <a:p>
            <a:r>
              <a:rPr lang="en-US" sz="1600"/>
              <a:t>Testing Window- </a:t>
            </a:r>
            <a:r>
              <a:rPr lang="en-US" sz="1600" b="1"/>
              <a:t>Jan. 4-Feb. 16</a:t>
            </a:r>
          </a:p>
          <a:p>
            <a:r>
              <a:rPr lang="en-US" sz="1600"/>
              <a:t>No Opt-out of Testing</a:t>
            </a:r>
          </a:p>
          <a:p>
            <a:pPr lvl="1"/>
            <a:r>
              <a:rPr lang="en-US" sz="1600"/>
              <a:t>In-Person Testing-No Remote Testing</a:t>
            </a:r>
          </a:p>
          <a:p>
            <a:pPr lvl="1"/>
            <a:r>
              <a:rPr lang="en-US" sz="1600"/>
              <a:t>Off-site Testing- home/hospital, virtual schools etc.</a:t>
            </a:r>
          </a:p>
          <a:p>
            <a:r>
              <a:rPr lang="en-US" sz="1600"/>
              <a:t>Test Security</a:t>
            </a:r>
          </a:p>
          <a:p>
            <a:pPr lvl="1"/>
            <a:r>
              <a:rPr lang="en-US" sz="1600"/>
              <a:t>Test Materials-Test Tickets, Test Booklets, Scratch Paper with Check-In and Check-Out Process</a:t>
            </a:r>
          </a:p>
          <a:p>
            <a:pPr lvl="1"/>
            <a:r>
              <a:rPr lang="en-US" sz="1600"/>
              <a:t>Monitoring Students throughout</a:t>
            </a:r>
          </a:p>
          <a:p>
            <a:r>
              <a:rPr lang="en-US" sz="1600"/>
              <a:t>Tier Level Report in WIDA AMS- Grade 1-3 Writing- student must complete listening and reading </a:t>
            </a:r>
          </a:p>
          <a:p>
            <a:r>
              <a:rPr lang="en-US" sz="1600"/>
              <a:t>Ordering Additional Materials in WIDA AMS- </a:t>
            </a:r>
            <a:r>
              <a:rPr lang="en-US" sz="1600" b="1"/>
              <a:t>Dec. 5-Feb. 9</a:t>
            </a:r>
          </a:p>
          <a:p>
            <a:r>
              <a:rPr lang="en-US" sz="1600"/>
              <a:t>Test Set Up in WIDA AMS- </a:t>
            </a:r>
            <a:r>
              <a:rPr lang="en-US" sz="1600" b="1"/>
              <a:t>Nov. 30-Feb. 16</a:t>
            </a:r>
          </a:p>
          <a:p>
            <a:r>
              <a:rPr lang="en-US" sz="1600"/>
              <a:t>Run EL Extract Report in IC throughout the window-not missing any student testing</a:t>
            </a:r>
          </a:p>
          <a:p>
            <a:r>
              <a:rPr lang="en-US" sz="1600"/>
              <a:t>Seating Charts- individual and group testing</a:t>
            </a:r>
          </a:p>
          <a:p>
            <a:r>
              <a:rPr lang="en-US" sz="1600">
                <a:hlinkClick r:id="rId2"/>
              </a:rPr>
              <a:t>Allegation Reporting</a:t>
            </a:r>
            <a:endParaRPr lang="en-US" sz="1600"/>
          </a:p>
          <a:p>
            <a:r>
              <a:rPr lang="en-US" sz="1600"/>
              <a:t>ACCESS Rosters in Student Data Review and Reporting (SDRR) Application- </a:t>
            </a:r>
            <a:r>
              <a:rPr lang="en-US" sz="1600" b="1"/>
              <a:t>Jan. 5-Mar. 7-Nonparticipations Only</a:t>
            </a:r>
          </a:p>
          <a:p>
            <a:r>
              <a:rPr lang="en-US" sz="1600">
                <a:hlinkClick r:id="rId3"/>
              </a:rPr>
              <a:t>Site Visit Form for ACCESS/WIDA Alternate ACCESS</a:t>
            </a:r>
            <a:endParaRPr lang="en-US" sz="1600"/>
          </a:p>
          <a:p>
            <a:pPr marL="457200" lvl="1" indent="0">
              <a:buNone/>
            </a:pPr>
            <a:endParaRPr lang="en-US"/>
          </a:p>
          <a:p>
            <a:endParaRPr lang="en-US"/>
          </a:p>
        </p:txBody>
      </p:sp>
    </p:spTree>
    <p:extLst>
      <p:ext uri="{BB962C8B-B14F-4D97-AF65-F5344CB8AC3E}">
        <p14:creationId xmlns:p14="http://schemas.microsoft.com/office/powerpoint/2010/main" val="260693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A277-4AAF-D895-41D7-845384463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79B1C-28B8-87C3-66AF-4F3CA4E40663}"/>
              </a:ext>
            </a:extLst>
          </p:cNvPr>
          <p:cNvSpPr>
            <a:spLocks noGrp="1"/>
          </p:cNvSpPr>
          <p:nvPr>
            <p:ph type="ctrTitle"/>
          </p:nvPr>
        </p:nvSpPr>
        <p:spPr>
          <a:xfrm>
            <a:off x="2384323" y="1085492"/>
            <a:ext cx="9144000" cy="2387600"/>
          </a:xfrm>
        </p:spPr>
        <p:txBody>
          <a:bodyPr>
            <a:normAutofit/>
          </a:bodyPr>
          <a:lstStyle/>
          <a:p>
            <a:pPr algn="r"/>
            <a:r>
              <a:rPr lang="en-US" sz="5400"/>
              <a:t>February DAC Trainings and Q&amp;A Sessions  </a:t>
            </a:r>
          </a:p>
        </p:txBody>
      </p:sp>
      <p:sp>
        <p:nvSpPr>
          <p:cNvPr id="3" name="Text Placeholder 2">
            <a:extLst>
              <a:ext uri="{FF2B5EF4-FFF2-40B4-BE49-F238E27FC236}">
                <a16:creationId xmlns:a16="http://schemas.microsoft.com/office/drawing/2014/main" id="{0183F012-DFD5-E8D6-5EF7-D3A8FE035C09}"/>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Lisa Jett,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1727407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36BA-6649-194B-FADA-10E289B9122D}"/>
              </a:ext>
            </a:extLst>
          </p:cNvPr>
          <p:cNvSpPr>
            <a:spLocks noGrp="1"/>
          </p:cNvSpPr>
          <p:nvPr>
            <p:ph type="title"/>
          </p:nvPr>
        </p:nvSpPr>
        <p:spPr/>
        <p:txBody>
          <a:bodyPr/>
          <a:lstStyle/>
          <a:p>
            <a:r>
              <a:rPr lang="en-US"/>
              <a:t>February DAC Trainings</a:t>
            </a:r>
          </a:p>
        </p:txBody>
      </p:sp>
      <p:sp>
        <p:nvSpPr>
          <p:cNvPr id="3" name="Content Placeholder 2">
            <a:extLst>
              <a:ext uri="{FF2B5EF4-FFF2-40B4-BE49-F238E27FC236}">
                <a16:creationId xmlns:a16="http://schemas.microsoft.com/office/drawing/2014/main" id="{BFABE058-947F-C65D-EFCC-399DBB415C90}"/>
              </a:ext>
            </a:extLst>
          </p:cNvPr>
          <p:cNvSpPr>
            <a:spLocks noGrp="1"/>
          </p:cNvSpPr>
          <p:nvPr>
            <p:ph idx="1"/>
          </p:nvPr>
        </p:nvSpPr>
        <p:spPr/>
        <p:txBody>
          <a:bodyPr vert="horz" lIns="91440" tIns="45720" rIns="91440" bIns="45720" rtlCol="0" anchor="t">
            <a:normAutofit/>
          </a:bodyPr>
          <a:lstStyle/>
          <a:p>
            <a:r>
              <a:rPr lang="en-US"/>
              <a:t>The February DAC Trainings along with the Frequently Asked Questions (FAQ) document will be released on Jan. 29 via the Monday DAC Email.</a:t>
            </a:r>
          </a:p>
          <a:p>
            <a:r>
              <a:rPr lang="en-US"/>
              <a:t>DAC/BACs will need to view these trainings prior to attending the upcoming February DAC Q&amp;A Sessions.</a:t>
            </a:r>
          </a:p>
          <a:p>
            <a:r>
              <a:rPr lang="en-US"/>
              <a:t>The February DAC Q&amp;A Sessions will be held to answer any questions educators may have concerning the assessments, we will not be delivering a full training those days.</a:t>
            </a:r>
          </a:p>
          <a:p>
            <a:pPr marL="0" indent="0">
              <a:buNone/>
            </a:pPr>
            <a:endParaRPr lang="en-US"/>
          </a:p>
        </p:txBody>
      </p:sp>
    </p:spTree>
    <p:extLst>
      <p:ext uri="{BB962C8B-B14F-4D97-AF65-F5344CB8AC3E}">
        <p14:creationId xmlns:p14="http://schemas.microsoft.com/office/powerpoint/2010/main" val="423349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AB5A-1E31-921B-CCF1-E6F5B8F5C3E2}"/>
              </a:ext>
            </a:extLst>
          </p:cNvPr>
          <p:cNvSpPr>
            <a:spLocks noGrp="1"/>
          </p:cNvSpPr>
          <p:nvPr>
            <p:ph type="title"/>
          </p:nvPr>
        </p:nvSpPr>
        <p:spPr>
          <a:xfrm>
            <a:off x="555786" y="257025"/>
            <a:ext cx="9135643" cy="1320800"/>
          </a:xfrm>
        </p:spPr>
        <p:txBody>
          <a:bodyPr/>
          <a:lstStyle/>
          <a:p>
            <a:r>
              <a:rPr lang="en-US"/>
              <a:t>February DAC Q&amp;A Sessions Dates</a:t>
            </a:r>
          </a:p>
        </p:txBody>
      </p:sp>
      <p:sp>
        <p:nvSpPr>
          <p:cNvPr id="3" name="Text Placeholder 2">
            <a:extLst>
              <a:ext uri="{FF2B5EF4-FFF2-40B4-BE49-F238E27FC236}">
                <a16:creationId xmlns:a16="http://schemas.microsoft.com/office/drawing/2014/main" id="{29E2AE23-9B1C-F801-F0F5-E10CD87AC9D7}"/>
              </a:ext>
            </a:extLst>
          </p:cNvPr>
          <p:cNvSpPr>
            <a:spLocks noGrp="1"/>
          </p:cNvSpPr>
          <p:nvPr>
            <p:ph type="body" sz="quarter" idx="13"/>
          </p:nvPr>
        </p:nvSpPr>
        <p:spPr>
          <a:xfrm>
            <a:off x="555786" y="1576170"/>
            <a:ext cx="10926446" cy="4091800"/>
          </a:xfrm>
        </p:spPr>
        <p:txBody>
          <a:bodyPr vert="horz" lIns="91440" tIns="45720" rIns="91440" bIns="45720" rtlCol="0" anchor="t">
            <a:normAutofit/>
          </a:bodyPr>
          <a:lstStyle/>
          <a:p>
            <a:r>
              <a:rPr lang="en-US"/>
              <a:t>Feb. 5 – Frankfort – Sower Building (in-person only)</a:t>
            </a:r>
          </a:p>
          <a:p>
            <a:r>
              <a:rPr lang="en-US"/>
              <a:t>Feb. 15 – Ashland – Kentucky Development Corporation (hybrid)</a:t>
            </a:r>
          </a:p>
          <a:p>
            <a:r>
              <a:rPr lang="en-US"/>
              <a:t>Feb. 21 – Eddyville – West Kentucky Educational Cooperative (hybrid)</a:t>
            </a:r>
          </a:p>
          <a:p>
            <a:endParaRPr lang="en-US"/>
          </a:p>
          <a:p>
            <a:r>
              <a:rPr lang="en-US"/>
              <a:t>Participants may register for any of these sessions using the </a:t>
            </a:r>
            <a:r>
              <a:rPr lang="en-US">
                <a:hlinkClick r:id="rId2"/>
              </a:rPr>
              <a:t>2024 February DAC Training Registration form</a:t>
            </a:r>
            <a:r>
              <a:rPr lang="en-US"/>
              <a:t>.</a:t>
            </a:r>
          </a:p>
          <a:p>
            <a:endParaRPr lang="en-US"/>
          </a:p>
          <a:p>
            <a:endParaRPr lang="en-US"/>
          </a:p>
        </p:txBody>
      </p:sp>
    </p:spTree>
    <p:extLst>
      <p:ext uri="{BB962C8B-B14F-4D97-AF65-F5344CB8AC3E}">
        <p14:creationId xmlns:p14="http://schemas.microsoft.com/office/powerpoint/2010/main" val="249703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11AE-F379-C52A-F174-3E2598E7209E}"/>
              </a:ext>
            </a:extLst>
          </p:cNvPr>
          <p:cNvSpPr>
            <a:spLocks noGrp="1"/>
          </p:cNvSpPr>
          <p:nvPr>
            <p:ph type="title"/>
          </p:nvPr>
        </p:nvSpPr>
        <p:spPr>
          <a:xfrm>
            <a:off x="838200" y="327954"/>
            <a:ext cx="10515600" cy="1325563"/>
          </a:xfrm>
        </p:spPr>
        <p:txBody>
          <a:bodyPr/>
          <a:lstStyle/>
          <a:p>
            <a:r>
              <a:rPr lang="en-US"/>
              <a:t>February DAC Q&amp;A Session Timeline</a:t>
            </a:r>
          </a:p>
        </p:txBody>
      </p:sp>
      <p:sp>
        <p:nvSpPr>
          <p:cNvPr id="3" name="Content Placeholder 2">
            <a:extLst>
              <a:ext uri="{FF2B5EF4-FFF2-40B4-BE49-F238E27FC236}">
                <a16:creationId xmlns:a16="http://schemas.microsoft.com/office/drawing/2014/main" id="{0661C9B4-C6B8-C554-B705-0399D5FD8CC3}"/>
              </a:ext>
            </a:extLst>
          </p:cNvPr>
          <p:cNvSpPr>
            <a:spLocks noGrp="1"/>
          </p:cNvSpPr>
          <p:nvPr>
            <p:ph idx="1"/>
          </p:nvPr>
        </p:nvSpPr>
        <p:spPr>
          <a:xfrm>
            <a:off x="798095" y="1364252"/>
            <a:ext cx="10515600" cy="4351338"/>
          </a:xfrm>
        </p:spPr>
        <p:txBody>
          <a:bodyPr vert="horz" lIns="91440" tIns="45720" rIns="91440" bIns="45720" rtlCol="0" anchor="t">
            <a:normAutofit/>
          </a:bodyPr>
          <a:lstStyle/>
          <a:p>
            <a:r>
              <a:rPr lang="en-US"/>
              <a:t>8:30 a.m. – Registration</a:t>
            </a:r>
          </a:p>
          <a:p>
            <a:r>
              <a:rPr lang="en-US"/>
              <a:t>9:00 a.m. – Welcome and updates, Kentucky Summative Assessment (KSA) including PAN and TestNav</a:t>
            </a:r>
          </a:p>
          <a:p>
            <a:r>
              <a:rPr lang="en-US"/>
              <a:t>10:15-10:30 a.m. – Break</a:t>
            </a:r>
          </a:p>
          <a:p>
            <a:r>
              <a:rPr lang="en-US"/>
              <a:t>10:30 a.m. – Alternate Kentucky Summative Assessment (AKSA) and Accommodations, High School and Test Security, SDRR, Open Floor Questions</a:t>
            </a:r>
          </a:p>
          <a:p>
            <a:r>
              <a:rPr lang="en-US"/>
              <a:t>12:00 p.m. – Conclusion</a:t>
            </a:r>
          </a:p>
          <a:p>
            <a:pPr marL="0" indent="0">
              <a:buNone/>
            </a:pPr>
            <a:r>
              <a:rPr lang="en-US"/>
              <a:t>*</a:t>
            </a:r>
            <a:r>
              <a:rPr lang="en-US" sz="2000" i="1"/>
              <a:t>All times are local times</a:t>
            </a:r>
          </a:p>
          <a:p>
            <a:endParaRPr lang="en-US"/>
          </a:p>
        </p:txBody>
      </p:sp>
    </p:spTree>
    <p:extLst>
      <p:ext uri="{BB962C8B-B14F-4D97-AF65-F5344CB8AC3E}">
        <p14:creationId xmlns:p14="http://schemas.microsoft.com/office/powerpoint/2010/main" val="70888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254" y="0"/>
            <a:ext cx="8958490" cy="1320800"/>
          </a:xfrm>
        </p:spPr>
        <p:txBody>
          <a:bodyPr/>
          <a:lstStyle/>
          <a:p>
            <a:r>
              <a:rPr lang="en-US"/>
              <a:t>Questions and Answers</a:t>
            </a:r>
          </a:p>
        </p:txBody>
      </p:sp>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fontScale="85000" lnSpcReduction="20000"/>
          </a:bodyPr>
          <a:lstStyle/>
          <a:p>
            <a:pPr>
              <a:lnSpc>
                <a:spcPct val="120000"/>
              </a:lnSpc>
              <a:spcBef>
                <a:spcPts val="0"/>
              </a:spcBef>
            </a:pPr>
            <a:r>
              <a:rPr lang="en-US" sz="4700"/>
              <a:t>Please send questions or comments to </a:t>
            </a:r>
            <a:r>
              <a:rPr lang="en-US" sz="4700">
                <a:solidFill>
                  <a:srgbClr val="6B9F25"/>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4700"/>
              <a:t>.</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700"/>
              <a:t>The February DAC Webcast </a:t>
            </a:r>
            <a:r>
              <a:rPr lang="en-US" sz="4800"/>
              <a:t>is canceled.</a:t>
            </a:r>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97893407"/>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a:xfrm>
            <a:off x="612058" y="0"/>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612058" y="1251246"/>
            <a:ext cx="10515600" cy="3647585"/>
          </a:xfrm>
        </p:spPr>
        <p:txBody>
          <a:bodyPr vert="horz" lIns="91440" tIns="45720" rIns="91440" bIns="45720" rtlCol="0" anchor="t">
            <a:normAutofit/>
          </a:bodyPr>
          <a:lstStyle/>
          <a:p>
            <a:pPr lvl="1"/>
            <a:r>
              <a:rPr lang="en-US" sz="3000" dirty="0"/>
              <a:t>ACT Reminders </a:t>
            </a:r>
          </a:p>
          <a:p>
            <a:pPr lvl="1"/>
            <a:r>
              <a:rPr lang="en-US" sz="3200" dirty="0"/>
              <a:t>AKSA Window 1 Makeup</a:t>
            </a:r>
          </a:p>
          <a:p>
            <a:pPr lvl="1"/>
            <a:r>
              <a:rPr lang="en-US" sz="3200" dirty="0"/>
              <a:t>ACCESS Reminders</a:t>
            </a:r>
            <a:endParaRPr lang="en-US" sz="3000" dirty="0"/>
          </a:p>
          <a:p>
            <a:pPr lvl="1"/>
            <a:r>
              <a:rPr lang="en-US" sz="3200" dirty="0"/>
              <a:t>February DAC Trainings and Q&amp;A Sessions  </a:t>
            </a:r>
            <a:endParaRPr lang="en-US" sz="3000" dirty="0"/>
          </a:p>
        </p:txBody>
      </p:sp>
    </p:spTree>
    <p:extLst>
      <p:ext uri="{BB962C8B-B14F-4D97-AF65-F5344CB8AC3E}">
        <p14:creationId xmlns:p14="http://schemas.microsoft.com/office/powerpoint/2010/main" val="37755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ACT Reminders </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Christen Roseberry,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387105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9784" y="244771"/>
            <a:ext cx="11332431" cy="1320800"/>
          </a:xfrm>
        </p:spPr>
        <p:txBody>
          <a:bodyPr/>
          <a:lstStyle/>
          <a:p>
            <a:r>
              <a:rPr lang="en-US"/>
              <a:t>Accommodation Request Deadline </a:t>
            </a:r>
          </a:p>
        </p:txBody>
      </p:sp>
      <p:sp>
        <p:nvSpPr>
          <p:cNvPr id="14" name="Text Placeholder 13"/>
          <p:cNvSpPr>
            <a:spLocks noGrp="1"/>
          </p:cNvSpPr>
          <p:nvPr>
            <p:ph type="body" sz="quarter" idx="13"/>
          </p:nvPr>
        </p:nvSpPr>
        <p:spPr>
          <a:xfrm>
            <a:off x="822018" y="1301260"/>
            <a:ext cx="10015799" cy="4309526"/>
          </a:xfrm>
        </p:spPr>
        <p:txBody>
          <a:bodyPr vert="horz" lIns="91440" tIns="45720" rIns="91440" bIns="45720" rtlCol="0" anchor="t">
            <a:normAutofit lnSpcReduction="10000"/>
          </a:bodyPr>
          <a:lstStyle/>
          <a:p>
            <a:pPr>
              <a:buFont typeface="Wingdings" panose="05000000000000000000" pitchFamily="2" charset="2"/>
              <a:buChar char="§"/>
            </a:pPr>
            <a:r>
              <a:rPr lang="en-US"/>
              <a:t>Jan. 19, 2024, is the deadline to request accommodations in Test Accessibility and Accommodations (TAA) System.</a:t>
            </a:r>
          </a:p>
          <a:p>
            <a:pPr lvl="1">
              <a:buFont typeface="Wingdings" panose="05000000000000000000" pitchFamily="2" charset="2"/>
              <a:buChar char="§"/>
            </a:pPr>
            <a:r>
              <a:rPr lang="en-US"/>
              <a:t>Students may not be approved for accommodations if a school waits until the deadline. If a school misses the deadline, the student will be denied accommodations. </a:t>
            </a:r>
          </a:p>
          <a:p>
            <a:pPr>
              <a:buFont typeface="Wingdings" panose="05000000000000000000" pitchFamily="2" charset="2"/>
              <a:buChar char="§"/>
            </a:pPr>
            <a:r>
              <a:rPr lang="en-US"/>
              <a:t>Reconsideration Window Deadline – Feb. 2, 2024</a:t>
            </a:r>
          </a:p>
          <a:p>
            <a:pPr lvl="1">
              <a:buFont typeface="Wingdings" panose="05000000000000000000" pitchFamily="2" charset="2"/>
              <a:buChar char="§"/>
            </a:pPr>
            <a:r>
              <a:rPr lang="en-US"/>
              <a:t>The reconsideration window is when a denial letter is received for the following reasons: </a:t>
            </a:r>
          </a:p>
          <a:p>
            <a:pPr lvl="2">
              <a:buFont typeface="Wingdings" panose="05000000000000000000" pitchFamily="2" charset="2"/>
              <a:buChar char="§"/>
            </a:pPr>
            <a:r>
              <a:rPr lang="en-US"/>
              <a:t>Expired documentation</a:t>
            </a:r>
          </a:p>
          <a:p>
            <a:pPr lvl="2">
              <a:buFont typeface="Wingdings" panose="05000000000000000000" pitchFamily="2" charset="2"/>
              <a:buChar char="§"/>
            </a:pPr>
            <a:r>
              <a:rPr lang="en-US"/>
              <a:t>Denied</a:t>
            </a:r>
          </a:p>
          <a:p>
            <a:pPr lvl="2">
              <a:buFont typeface="Wingdings" panose="05000000000000000000" pitchFamily="2" charset="2"/>
              <a:buChar char="§"/>
            </a:pPr>
            <a:r>
              <a:rPr lang="en-US"/>
              <a:t>Changes in Accommodations</a:t>
            </a:r>
          </a:p>
          <a:p>
            <a:pPr lvl="3">
              <a:buFont typeface="Wingdings" panose="05000000000000000000" pitchFamily="2" charset="2"/>
              <a:buChar char="§"/>
            </a:pPr>
            <a:r>
              <a:rPr lang="en-US"/>
              <a:t>This is NOT for new accommodation requests.</a:t>
            </a:r>
          </a:p>
        </p:txBody>
      </p:sp>
    </p:spTree>
    <p:extLst>
      <p:ext uri="{BB962C8B-B14F-4D97-AF65-F5344CB8AC3E}">
        <p14:creationId xmlns:p14="http://schemas.microsoft.com/office/powerpoint/2010/main" val="138653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115186" y="144170"/>
            <a:ext cx="10515600" cy="1325563"/>
          </a:xfrm>
        </p:spPr>
        <p:txBody>
          <a:bodyPr anchor="ctr">
            <a:normAutofit/>
          </a:bodyPr>
          <a:lstStyle/>
          <a:p>
            <a:r>
              <a:rPr lang="en-US">
                <a:ea typeface="+mj-lt"/>
                <a:cs typeface="+mj-lt"/>
              </a:rPr>
              <a:t>2024 Spring Junior ACT State Administration </a:t>
            </a:r>
            <a:r>
              <a:rPr lang="en-US"/>
              <a:t>- Verify Enrollment Task</a:t>
            </a:r>
          </a:p>
        </p:txBody>
      </p:sp>
      <p:sp>
        <p:nvSpPr>
          <p:cNvPr id="19" name="Content Placeholder 2">
            <a:extLst>
              <a:ext uri="{FF2B5EF4-FFF2-40B4-BE49-F238E27FC236}">
                <a16:creationId xmlns:a16="http://schemas.microsoft.com/office/drawing/2014/main" id="{3DB44305-DDCD-4DB7-B2B7-ABD50E4282C9}"/>
              </a:ext>
            </a:extLst>
          </p:cNvPr>
          <p:cNvSpPr>
            <a:spLocks noGrp="1"/>
          </p:cNvSpPr>
          <p:nvPr>
            <p:ph sz="half" idx="1"/>
          </p:nvPr>
        </p:nvSpPr>
        <p:spPr>
          <a:xfrm>
            <a:off x="499730" y="1825624"/>
            <a:ext cx="4654161" cy="3822623"/>
          </a:xfrm>
        </p:spPr>
        <p:txBody>
          <a:bodyPr>
            <a:normAutofit/>
          </a:bodyPr>
          <a:lstStyle/>
          <a:p>
            <a:r>
              <a:rPr lang="en-US" i="1">
                <a:solidFill>
                  <a:schemeClr val="bg2">
                    <a:lumMod val="10000"/>
                  </a:schemeClr>
                </a:solidFill>
              </a:rPr>
              <a:t>The deadline to complete the Verify enrollment task is Jan. 26.</a:t>
            </a:r>
            <a:endParaRPr lang="en-US">
              <a:solidFill>
                <a:schemeClr val="bg2">
                  <a:lumMod val="10000"/>
                </a:schemeClr>
              </a:solidFill>
              <a:highlight>
                <a:srgbClr val="FFFF00"/>
              </a:highlight>
            </a:endParaRPr>
          </a:p>
          <a:p>
            <a:r>
              <a:rPr lang="en-US" i="1">
                <a:solidFill>
                  <a:schemeClr val="bg2">
                    <a:lumMod val="10000"/>
                  </a:schemeClr>
                </a:solidFill>
              </a:rPr>
              <a:t>All students will be loaded in the ACT PearsonAccess</a:t>
            </a:r>
            <a:r>
              <a:rPr lang="en-US" i="1" baseline="30000">
                <a:solidFill>
                  <a:schemeClr val="bg2">
                    <a:lumMod val="10000"/>
                  </a:schemeClr>
                </a:solidFill>
              </a:rPr>
              <a:t>next</a:t>
            </a:r>
            <a:r>
              <a:rPr lang="en-US" i="1">
                <a:solidFill>
                  <a:schemeClr val="bg2">
                    <a:lumMod val="10000"/>
                  </a:schemeClr>
                </a:solidFill>
              </a:rPr>
              <a:t> (PAN) system as </a:t>
            </a:r>
            <a:r>
              <a:rPr lang="en-US" b="1" i="1">
                <a:solidFill>
                  <a:schemeClr val="bg2">
                    <a:lumMod val="10000"/>
                  </a:schemeClr>
                </a:solidFill>
              </a:rPr>
              <a:t>testing online</a:t>
            </a:r>
            <a:r>
              <a:rPr lang="en-US" i="1">
                <a:solidFill>
                  <a:schemeClr val="tx1"/>
                </a:solidFill>
              </a:rPr>
              <a:t>. </a:t>
            </a:r>
            <a:endParaRPr lang="en-US"/>
          </a:p>
        </p:txBody>
      </p:sp>
      <p:graphicFrame>
        <p:nvGraphicFramePr>
          <p:cNvPr id="2" name="Table 2">
            <a:extLst>
              <a:ext uri="{FF2B5EF4-FFF2-40B4-BE49-F238E27FC236}">
                <a16:creationId xmlns:a16="http://schemas.microsoft.com/office/drawing/2014/main" id="{804B52FE-6CD2-0B04-FB96-B1E6188CD382}"/>
              </a:ext>
            </a:extLst>
          </p:cNvPr>
          <p:cNvGraphicFramePr>
            <a:graphicFrameLocks noGrp="1"/>
          </p:cNvGraphicFramePr>
          <p:nvPr/>
        </p:nvGraphicFramePr>
        <p:xfrm>
          <a:off x="5372986" y="1465510"/>
          <a:ext cx="5865822" cy="4182737"/>
        </p:xfrm>
        <a:graphic>
          <a:graphicData uri="http://schemas.openxmlformats.org/drawingml/2006/table">
            <a:tbl>
              <a:tblPr firstRow="1" bandRow="1">
                <a:tableStyleId>{5C22544A-7EE6-4342-B048-85BDC9FD1C3A}</a:tableStyleId>
              </a:tblPr>
              <a:tblGrid>
                <a:gridCol w="2932911">
                  <a:extLst>
                    <a:ext uri="{9D8B030D-6E8A-4147-A177-3AD203B41FA5}">
                      <a16:colId xmlns:a16="http://schemas.microsoft.com/office/drawing/2014/main" val="789010570"/>
                    </a:ext>
                  </a:extLst>
                </a:gridCol>
                <a:gridCol w="2932911">
                  <a:extLst>
                    <a:ext uri="{9D8B030D-6E8A-4147-A177-3AD203B41FA5}">
                      <a16:colId xmlns:a16="http://schemas.microsoft.com/office/drawing/2014/main" val="3458486728"/>
                    </a:ext>
                  </a:extLst>
                </a:gridCol>
              </a:tblGrid>
              <a:tr h="814446">
                <a:tc>
                  <a:txBody>
                    <a:bodyPr/>
                    <a:lstStyle/>
                    <a:p>
                      <a:r>
                        <a:rPr lang="en-US" sz="3600"/>
                        <a:t>PAN Activity </a:t>
                      </a:r>
                    </a:p>
                  </a:txBody>
                  <a:tcPr/>
                </a:tc>
                <a:tc>
                  <a:txBody>
                    <a:bodyPr/>
                    <a:lstStyle/>
                    <a:p>
                      <a:r>
                        <a:rPr lang="en-US" sz="3600"/>
                        <a:t>Dates</a:t>
                      </a:r>
                    </a:p>
                  </a:txBody>
                  <a:tcPr/>
                </a:tc>
                <a:extLst>
                  <a:ext uri="{0D108BD9-81ED-4DB2-BD59-A6C34878D82A}">
                    <a16:rowId xmlns:a16="http://schemas.microsoft.com/office/drawing/2014/main" val="1051716543"/>
                  </a:ext>
                </a:extLst>
              </a:tr>
              <a:tr h="1344678">
                <a:tc>
                  <a:txBody>
                    <a:bodyPr/>
                    <a:lstStyle/>
                    <a:p>
                      <a:r>
                        <a:rPr lang="en-US" sz="2200"/>
                        <a:t>SDU File Loaded from KDE into PAN</a:t>
                      </a:r>
                    </a:p>
                  </a:txBody>
                  <a:tcPr/>
                </a:tc>
                <a:tc>
                  <a:txBody>
                    <a:bodyPr/>
                    <a:lstStyle/>
                    <a:p>
                      <a:r>
                        <a:rPr lang="en-US" sz="2200"/>
                        <a:t>Jan. 10</a:t>
                      </a:r>
                    </a:p>
                  </a:txBody>
                  <a:tcPr/>
                </a:tc>
                <a:extLst>
                  <a:ext uri="{0D108BD9-81ED-4DB2-BD59-A6C34878D82A}">
                    <a16:rowId xmlns:a16="http://schemas.microsoft.com/office/drawing/2014/main" val="3260192561"/>
                  </a:ext>
                </a:extLst>
              </a:tr>
              <a:tr h="926333">
                <a:tc>
                  <a:txBody>
                    <a:bodyPr/>
                    <a:lstStyle/>
                    <a:p>
                      <a:r>
                        <a:rPr lang="en-US" sz="2200"/>
                        <a:t>Verify Enrollment</a:t>
                      </a:r>
                    </a:p>
                  </a:txBody>
                  <a:tcPr/>
                </a:tc>
                <a:tc>
                  <a:txBody>
                    <a:bodyPr/>
                    <a:lstStyle/>
                    <a:p>
                      <a:r>
                        <a:rPr lang="en-US" sz="2200"/>
                        <a:t>Jan. 10 – Jan. 26</a:t>
                      </a:r>
                    </a:p>
                  </a:txBody>
                  <a:tcPr/>
                </a:tc>
                <a:extLst>
                  <a:ext uri="{0D108BD9-81ED-4DB2-BD59-A6C34878D82A}">
                    <a16:rowId xmlns:a16="http://schemas.microsoft.com/office/drawing/2014/main" val="657638303"/>
                  </a:ext>
                </a:extLst>
              </a:tr>
              <a:tr h="926333">
                <a:tc>
                  <a:txBody>
                    <a:bodyPr/>
                    <a:lstStyle/>
                    <a:p>
                      <a:r>
                        <a:rPr lang="en-US" sz="2200"/>
                        <a:t>Barcode Label &amp; Non-Test Instructions  Deadline</a:t>
                      </a:r>
                    </a:p>
                  </a:txBody>
                  <a:tcPr/>
                </a:tc>
                <a:tc>
                  <a:txBody>
                    <a:bodyPr/>
                    <a:lstStyle/>
                    <a:p>
                      <a:r>
                        <a:rPr lang="en-US" sz="2200"/>
                        <a:t>Jan. 26</a:t>
                      </a:r>
                    </a:p>
                  </a:txBody>
                  <a:tcPr/>
                </a:tc>
                <a:extLst>
                  <a:ext uri="{0D108BD9-81ED-4DB2-BD59-A6C34878D82A}">
                    <a16:rowId xmlns:a16="http://schemas.microsoft.com/office/drawing/2014/main" val="3162794959"/>
                  </a:ext>
                </a:extLst>
              </a:tr>
            </a:tbl>
          </a:graphicData>
        </a:graphic>
      </p:graphicFrame>
    </p:spTree>
    <p:extLst>
      <p:ext uri="{BB962C8B-B14F-4D97-AF65-F5344CB8AC3E}">
        <p14:creationId xmlns:p14="http://schemas.microsoft.com/office/powerpoint/2010/main" val="59917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8939"/>
            <a:ext cx="11756571" cy="940185"/>
          </a:xfrm>
        </p:spPr>
        <p:txBody>
          <a:bodyPr anchor="ctr">
            <a:normAutofit/>
          </a:bodyPr>
          <a:lstStyle/>
          <a:p>
            <a:r>
              <a:rPr lang="en-US"/>
              <a:t>Proctor Cache &amp; Technology Setup</a:t>
            </a:r>
          </a:p>
        </p:txBody>
      </p:sp>
      <p:sp>
        <p:nvSpPr>
          <p:cNvPr id="6" name="Content Placeholder 5">
            <a:extLst>
              <a:ext uri="{FF2B5EF4-FFF2-40B4-BE49-F238E27FC236}">
                <a16:creationId xmlns:a16="http://schemas.microsoft.com/office/drawing/2014/main" id="{19137367-F3FE-49C6-B117-2301186749FF}"/>
              </a:ext>
            </a:extLst>
          </p:cNvPr>
          <p:cNvSpPr>
            <a:spLocks noGrp="1"/>
          </p:cNvSpPr>
          <p:nvPr>
            <p:ph sz="half" idx="2"/>
          </p:nvPr>
        </p:nvSpPr>
        <p:spPr>
          <a:xfrm>
            <a:off x="6096000" y="998677"/>
            <a:ext cx="5802775" cy="4687748"/>
          </a:xfrm>
        </p:spPr>
        <p:txBody>
          <a:bodyPr vert="horz" lIns="91440" tIns="45720" rIns="91440" bIns="45720" rtlCol="0" anchor="t">
            <a:normAutofit fontScale="55000" lnSpcReduction="20000"/>
          </a:bodyPr>
          <a:lstStyle/>
          <a:p>
            <a:pPr marL="0" lvl="0" indent="0">
              <a:buNone/>
            </a:pPr>
            <a:r>
              <a:rPr lang="en-US" sz="4400"/>
              <a:t>Proctor caching is no longer available in PAN.</a:t>
            </a:r>
          </a:p>
          <a:p>
            <a:pPr marL="0" indent="0">
              <a:buNone/>
            </a:pPr>
            <a:r>
              <a:rPr lang="en-US" sz="4400" b="1" i="1"/>
              <a:t>Jan. 31 - Deadline for Site Readiness</a:t>
            </a:r>
          </a:p>
          <a:p>
            <a:pPr marL="0" lvl="0" indent="0">
              <a:buNone/>
            </a:pPr>
            <a:endParaRPr lang="en-US" sz="4000"/>
          </a:p>
          <a:p>
            <a:pPr marL="0" indent="0">
              <a:buNone/>
            </a:pPr>
            <a:r>
              <a:rPr lang="en-US" sz="4000"/>
              <a:t>ACT Technology Links </a:t>
            </a:r>
          </a:p>
          <a:p>
            <a:pPr algn="l">
              <a:buFont typeface="Arial" panose="020B0604020202020204" pitchFamily="34" charset="0"/>
              <a:buChar char="•"/>
            </a:pPr>
            <a:r>
              <a:rPr lang="en-US" sz="4400" b="0" i="0" u="sng">
                <a:solidFill>
                  <a:srgbClr val="002D61"/>
                </a:solidFill>
                <a:effectLst/>
                <a:hlinkClick r:id="rId3"/>
              </a:rPr>
              <a:t>Technical Coordinator Checklist (pdf)</a:t>
            </a:r>
            <a:endParaRPr lang="en-US" sz="4400" b="0" i="0">
              <a:solidFill>
                <a:srgbClr val="002D61"/>
              </a:solidFill>
              <a:effectLst/>
            </a:endParaRPr>
          </a:p>
          <a:p>
            <a:pPr algn="l">
              <a:buFont typeface="Arial" panose="020B0604020202020204" pitchFamily="34" charset="0"/>
              <a:buChar char="•"/>
            </a:pPr>
            <a:r>
              <a:rPr lang="en-US" sz="4400" b="0" i="0" u="none" strike="noStrike">
                <a:solidFill>
                  <a:srgbClr val="335881"/>
                </a:solidFill>
                <a:effectLst/>
                <a:hlinkClick r:id="rId4"/>
              </a:rPr>
              <a:t>Technical Requirements for the ACT Test Taken Online (web content)</a:t>
            </a:r>
            <a:endParaRPr lang="en-US" sz="4400" b="0" i="0">
              <a:solidFill>
                <a:srgbClr val="002D61"/>
              </a:solidFill>
              <a:effectLst/>
            </a:endParaRPr>
          </a:p>
          <a:p>
            <a:pPr algn="l">
              <a:buFont typeface="Arial" panose="020B0604020202020204" pitchFamily="34" charset="0"/>
              <a:buChar char="•"/>
            </a:pPr>
            <a:r>
              <a:rPr lang="en-US" sz="4400" b="0" i="0" u="sng">
                <a:solidFill>
                  <a:srgbClr val="002D61"/>
                </a:solidFill>
                <a:effectLst/>
                <a:hlinkClick r:id="rId5"/>
              </a:rPr>
              <a:t>The ACT Online Testing Site Readiness Plan (pdf)</a:t>
            </a:r>
            <a:endParaRPr lang="en-US" sz="4400" b="0" i="0">
              <a:solidFill>
                <a:srgbClr val="002D61"/>
              </a:solidFill>
              <a:effectLst/>
            </a:endParaRPr>
          </a:p>
          <a:p>
            <a:pPr algn="l">
              <a:buFont typeface="Arial" panose="020B0604020202020204" pitchFamily="34" charset="0"/>
              <a:buChar char="•"/>
            </a:pPr>
            <a:r>
              <a:rPr lang="en-US" sz="4400" b="0" i="0" u="sng">
                <a:solidFill>
                  <a:srgbClr val="002D61"/>
                </a:solidFill>
                <a:effectLst/>
                <a:hlinkClick r:id="rId6"/>
              </a:rPr>
              <a:t>Mock Administration Guide (web content)</a:t>
            </a:r>
            <a:endParaRPr lang="en-US" sz="4400"/>
          </a:p>
          <a:p>
            <a:r>
              <a:rPr lang="en-US" sz="4400" cap="all">
                <a:hlinkClick r:id="rId7"/>
              </a:rPr>
              <a:t>T</a:t>
            </a:r>
            <a:r>
              <a:rPr lang="en-US" sz="4400">
                <a:hlinkClick r:id="rId7"/>
              </a:rPr>
              <a:t>echnical Guide</a:t>
            </a:r>
            <a:endParaRPr lang="en-US" sz="4400" cap="all"/>
          </a:p>
          <a:p>
            <a:r>
              <a:rPr lang="en-US" sz="4400"/>
              <a:t>Download the Site for </a:t>
            </a:r>
            <a:r>
              <a:rPr lang="en-US" sz="4400">
                <a:hlinkClick r:id="rId8"/>
              </a:rPr>
              <a:t>TestNav</a:t>
            </a:r>
            <a:r>
              <a:rPr lang="en-US" sz="4400"/>
              <a:t>.</a:t>
            </a:r>
          </a:p>
          <a:p>
            <a:endParaRPr lang="en-US"/>
          </a:p>
        </p:txBody>
      </p:sp>
      <p:pic>
        <p:nvPicPr>
          <p:cNvPr id="11" name="Content Placeholder 10">
            <a:extLst>
              <a:ext uri="{FF2B5EF4-FFF2-40B4-BE49-F238E27FC236}">
                <a16:creationId xmlns:a16="http://schemas.microsoft.com/office/drawing/2014/main" id="{EDAB7B7A-5E17-42BE-9D0E-048F8F8BD988}"/>
              </a:ext>
              <a:ext uri="{C183D7F6-B498-43B3-948B-1728B52AA6E4}">
                <adec:decorative xmlns:adec="http://schemas.microsoft.com/office/drawing/2017/decorative" val="1"/>
              </a:ext>
            </a:extLst>
          </p:cNvPr>
          <p:cNvPicPr>
            <a:picLocks noGrp="1" noChangeAspect="1"/>
          </p:cNvPicPr>
          <p:nvPr>
            <p:ph sz="half" idx="1"/>
          </p:nvPr>
        </p:nvPicPr>
        <p:blipFill rotWithShape="1">
          <a:blip r:embed="rId9"/>
          <a:srcRect l="18612" r="25344"/>
          <a:stretch/>
        </p:blipFill>
        <p:spPr>
          <a:xfrm>
            <a:off x="691954" y="998677"/>
            <a:ext cx="4654373" cy="4371817"/>
          </a:xfrm>
          <a:prstGeom prst="rect">
            <a:avLst/>
          </a:prstGeom>
          <a:noFill/>
        </p:spPr>
      </p:pic>
    </p:spTree>
    <p:extLst>
      <p:ext uri="{BB962C8B-B14F-4D97-AF65-F5344CB8AC3E}">
        <p14:creationId xmlns:p14="http://schemas.microsoft.com/office/powerpoint/2010/main" val="159724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A2F0-5F6B-F17A-812A-79442E1C2186}"/>
              </a:ext>
            </a:extLst>
          </p:cNvPr>
          <p:cNvSpPr>
            <a:spLocks noGrp="1"/>
          </p:cNvSpPr>
          <p:nvPr>
            <p:ph type="title"/>
          </p:nvPr>
        </p:nvSpPr>
        <p:spPr/>
        <p:txBody>
          <a:bodyPr/>
          <a:lstStyle/>
          <a:p>
            <a:r>
              <a:rPr lang="en-US"/>
              <a:t>ACT Test Administration Training #2 Webinar</a:t>
            </a:r>
          </a:p>
        </p:txBody>
      </p:sp>
      <p:sp>
        <p:nvSpPr>
          <p:cNvPr id="7" name="Content Placeholder 6">
            <a:extLst>
              <a:ext uri="{FF2B5EF4-FFF2-40B4-BE49-F238E27FC236}">
                <a16:creationId xmlns:a16="http://schemas.microsoft.com/office/drawing/2014/main" id="{F4144477-E9F0-540E-E818-E0E917AC3EFA}"/>
              </a:ext>
            </a:extLst>
          </p:cNvPr>
          <p:cNvSpPr>
            <a:spLocks noGrp="1"/>
          </p:cNvSpPr>
          <p:nvPr>
            <p:ph idx="1"/>
          </p:nvPr>
        </p:nvSpPr>
        <p:spPr/>
        <p:txBody>
          <a:bodyPr/>
          <a:lstStyle/>
          <a:p>
            <a:r>
              <a:rPr lang="en-US"/>
              <a:t>ACT will host a test administration training webinar on Feb. 13, 2024, from 11:00 am – 12:00 pm ET. </a:t>
            </a:r>
          </a:p>
          <a:p>
            <a:r>
              <a:rPr lang="en-US"/>
              <a:t>This will be recorded and posted to the ACT website if staff are unable to join during the scheduled date/time. </a:t>
            </a:r>
          </a:p>
          <a:p>
            <a:r>
              <a:rPr lang="en-US"/>
              <a:t>The link for this training can be found under Step 4 on the </a:t>
            </a:r>
            <a:r>
              <a:rPr lang="en-US">
                <a:hlinkClick r:id="rId2"/>
              </a:rPr>
              <a:t>ACT Spring Kentucky Website</a:t>
            </a:r>
            <a:r>
              <a:rPr lang="en-US"/>
              <a:t>.</a:t>
            </a:r>
          </a:p>
        </p:txBody>
      </p:sp>
    </p:spTree>
    <p:extLst>
      <p:ext uri="{BB962C8B-B14F-4D97-AF65-F5344CB8AC3E}">
        <p14:creationId xmlns:p14="http://schemas.microsoft.com/office/powerpoint/2010/main" val="245354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AKSA Window 1 Makeup</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Krista Mullins,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110721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9784" y="244771"/>
            <a:ext cx="11332431" cy="1320800"/>
          </a:xfrm>
        </p:spPr>
        <p:txBody>
          <a:bodyPr/>
          <a:lstStyle/>
          <a:p>
            <a:r>
              <a:rPr lang="en-US"/>
              <a:t>Window 1 Makeup</a:t>
            </a:r>
          </a:p>
        </p:txBody>
      </p:sp>
      <p:sp>
        <p:nvSpPr>
          <p:cNvPr id="14" name="Text Placeholder 13"/>
          <p:cNvSpPr>
            <a:spLocks noGrp="1"/>
          </p:cNvSpPr>
          <p:nvPr>
            <p:ph type="body" sz="quarter" idx="13"/>
          </p:nvPr>
        </p:nvSpPr>
        <p:spPr>
          <a:xfrm>
            <a:off x="822018" y="1717415"/>
            <a:ext cx="10577272" cy="3718019"/>
          </a:xfrm>
        </p:spPr>
        <p:txBody>
          <a:bodyPr vert="horz" lIns="91440" tIns="45720" rIns="91440" bIns="45720" rtlCol="0" anchor="t">
            <a:normAutofit fontScale="85000" lnSpcReduction="10000"/>
          </a:bodyPr>
          <a:lstStyle/>
          <a:p>
            <a:pPr>
              <a:buFont typeface="Wingdings" panose="05000000000000000000" pitchFamily="2" charset="2"/>
              <a:buChar char="§"/>
            </a:pPr>
            <a:r>
              <a:rPr lang="en-US"/>
              <a:t>The makeup window runs from Jan. 8 – March 22.</a:t>
            </a:r>
          </a:p>
          <a:p>
            <a:pPr>
              <a:buFont typeface="Wingdings" panose="05000000000000000000" pitchFamily="2" charset="2"/>
              <a:buChar char="§"/>
            </a:pPr>
            <a:r>
              <a:rPr lang="en-US"/>
              <a:t>Prior to submitting the </a:t>
            </a:r>
            <a:r>
              <a:rPr lang="en-US">
                <a:hlinkClick r:id="rId3"/>
              </a:rPr>
              <a:t>AKSA Window 1 Makeup Request Form</a:t>
            </a:r>
            <a:r>
              <a:rPr lang="en-US"/>
              <a:t>, please ensure the student is added to the Student Registration Database (SRD). </a:t>
            </a:r>
          </a:p>
          <a:p>
            <a:pPr>
              <a:buFont typeface="Wingdings" panose="05000000000000000000" pitchFamily="2" charset="2"/>
              <a:buChar char="§"/>
            </a:pPr>
            <a:r>
              <a:rPr lang="en-US"/>
              <a:t>Requests need to be made by Jan. 31.</a:t>
            </a:r>
          </a:p>
          <a:p>
            <a:pPr>
              <a:buFont typeface="Wingdings" panose="05000000000000000000" pitchFamily="2" charset="2"/>
              <a:buChar char="§"/>
            </a:pPr>
            <a:r>
              <a:rPr lang="en-US"/>
              <a:t>All scores must be entered by close of business on March 22.</a:t>
            </a:r>
          </a:p>
          <a:p>
            <a:pPr>
              <a:buFont typeface="Wingdings" panose="05000000000000000000" pitchFamily="2" charset="2"/>
              <a:buChar char="§"/>
            </a:pPr>
            <a:r>
              <a:rPr lang="en-US"/>
              <a:t>If a student is unable to complete the Window 1 assessments during the makeup window, the student may take both Window 1 and Window 2 assessments during Window 2.</a:t>
            </a:r>
          </a:p>
          <a:p>
            <a:pPr>
              <a:buFont typeface="Wingdings" panose="05000000000000000000" pitchFamily="2" charset="2"/>
              <a:buChar char="§"/>
            </a:pPr>
            <a:r>
              <a:rPr lang="en-US"/>
              <a:t>Medical nonparticipations are not submitted until the Spring during Window 2.</a:t>
            </a:r>
          </a:p>
          <a:p>
            <a:pPr>
              <a:buFont typeface="Wingdings" panose="05000000000000000000" pitchFamily="2" charset="2"/>
              <a:buChar char="§"/>
            </a:pPr>
            <a:endParaRPr lang="en-US"/>
          </a:p>
        </p:txBody>
      </p:sp>
    </p:spTree>
    <p:extLst>
      <p:ext uri="{BB962C8B-B14F-4D97-AF65-F5344CB8AC3E}">
        <p14:creationId xmlns:p14="http://schemas.microsoft.com/office/powerpoint/2010/main" val="338006942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2024-01-11T05:00:00+00:00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KYED-14-1884</_dlc_DocId>
    <_dlc_DocIdUrl xmlns="3a62de7d-ba57-4f43-9dae-9623ba637be0">
      <Url>https://www.education.ky.gov/AA/distsupp/_layouts/15/DocIdRedir.aspx?ID=KYED-14-1884</Url>
      <Description>KYED-14-1884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FFAE44C-0D02-4624-B1CB-49805E5564FC}"/>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A4388EA-8483-48CA-A86E-109552CA9E9E}"/>
</file>

<file path=docProps/app.xml><?xml version="1.0" encoding="utf-8"?>
<Properties xmlns="http://schemas.openxmlformats.org/officeDocument/2006/extended-properties" xmlns:vt="http://schemas.openxmlformats.org/officeDocument/2006/docPropsVTypes">
  <Template/>
  <TotalTime>0</TotalTime>
  <Words>1168</Words>
  <Application>Microsoft Office PowerPoint</Application>
  <PresentationFormat>Widescreen</PresentationFormat>
  <Paragraphs>116</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Franklin Gothic Book</vt:lpstr>
      <vt:lpstr>Franklin Gothic Medium</vt:lpstr>
      <vt:lpstr>Georgia</vt:lpstr>
      <vt:lpstr>Times New Roman</vt:lpstr>
      <vt:lpstr>Wingdings</vt:lpstr>
      <vt:lpstr>Office Theme</vt:lpstr>
      <vt:lpstr>DAC Webcast Jan. 11, 2024</vt:lpstr>
      <vt:lpstr>Agenda</vt:lpstr>
      <vt:lpstr>ACT Reminders </vt:lpstr>
      <vt:lpstr>Accommodation Request Deadline </vt:lpstr>
      <vt:lpstr>2024 Spring Junior ACT State Administration - Verify Enrollment Task</vt:lpstr>
      <vt:lpstr>Proctor Cache &amp; Technology Setup</vt:lpstr>
      <vt:lpstr>ACT Test Administration Training #2 Webinar</vt:lpstr>
      <vt:lpstr>AKSA Window 1 Makeup</vt:lpstr>
      <vt:lpstr>Window 1 Makeup</vt:lpstr>
      <vt:lpstr>ACCESS Reminders</vt:lpstr>
      <vt:lpstr>During Testing-ACCESS for ELLs</vt:lpstr>
      <vt:lpstr>February DAC Trainings and Q&amp;A Sessions  </vt:lpstr>
      <vt:lpstr>February DAC Trainings</vt:lpstr>
      <vt:lpstr>February DAC Q&amp;A Sessions Dates</vt:lpstr>
      <vt:lpstr>February DAC Q&amp;A Session Timeline</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Jan 2024</dc:title>
  <dc:creator>melissa.chandler@education.ky.gov</dc:creator>
  <cp:keywords>DAC Webcast</cp:keywords>
  <cp:lastModifiedBy>Riley, Ben - Division of Assessment and Accountability Support</cp:lastModifiedBy>
  <cp:revision>2</cp:revision>
  <dcterms:created xsi:type="dcterms:W3CDTF">2022-07-11T18:53:52Z</dcterms:created>
  <dcterms:modified xsi:type="dcterms:W3CDTF">2024-01-11T13:55:34Z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c9033da5-a06e-4509-ad82-722a6d8b4e0e</vt:lpwstr>
  </property>
</Properties>
</file>