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changesInfos/changesInfo1.xml" ContentType="application/vnd.ms-powerpoint.changesinfo+xml"/>
  <Override PartName="/customXml/itemProps3.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sldIdLst>
    <p:sldId id="256" r:id="rId5"/>
    <p:sldId id="304" r:id="rId6"/>
    <p:sldId id="305" r:id="rId7"/>
    <p:sldId id="306" r:id="rId8"/>
    <p:sldId id="307" r:id="rId9"/>
    <p:sldId id="308" r:id="rId10"/>
    <p:sldId id="309" r:id="rId11"/>
    <p:sldId id="310" r:id="rId12"/>
    <p:sldId id="311" r:id="rId13"/>
    <p:sldId id="313" r:id="rId14"/>
    <p:sldId id="312" r:id="rId15"/>
    <p:sldId id="314" r:id="rId16"/>
    <p:sldId id="315" r:id="rId17"/>
    <p:sldId id="316" r:id="rId18"/>
    <p:sldId id="317" r:id="rId19"/>
    <p:sldId id="301" r:id="rId20"/>
    <p:sldId id="302" r:id="rId21"/>
    <p:sldId id="303" r:id="rId22"/>
    <p:sldId id="3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138196-F698-FBED-D0A7-04A9C0FF3D88}" name="Stafford, Jennifer - KDE Division Director" initials="SD" userId="S::jennifer.stafford@education.ky.gov::0151abd4-297e-443f-a77b-a8c249c015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BCD"/>
    <a:srgbClr val="057780"/>
    <a:srgbClr val="AAD6B8"/>
    <a:srgbClr val="AFD1B0"/>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C8581-2D7E-4ED5-8D6C-1D154001AF01}" v="133" dt="2023-08-07T13:08:02.621"/>
    <p1510:client id="{DC5DECEE-8429-403F-9772-50C38D9F2246}" v="10" dt="2023-08-07T13:03:09.992"/>
  </p1510:revLst>
</p1510:revInfo>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varScale="1">
        <p:scale>
          <a:sx n="81" d="100"/>
          <a:sy n="81" d="100"/>
        </p:scale>
        <p:origin x="126" y="13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tt, Lisa - Division of Assessment and Accountability Support" userId="S::lisa.jett@education.ky.gov::6d718aac-4a55-46f9-aab8-85fa88911f2a" providerId="AD" clId="Web-{BC9F46A6-C0E5-473B-3FC9-67103582AF5B}"/>
    <pc:docChg chg="modSld">
      <pc:chgData name="Jett, Lisa - Division of Assessment and Accountability Support" userId="S::lisa.jett@education.ky.gov::6d718aac-4a55-46f9-aab8-85fa88911f2a" providerId="AD" clId="Web-{BC9F46A6-C0E5-473B-3FC9-67103582AF5B}" dt="2023-07-25T19:22:43.888" v="2" actId="14100"/>
      <pc:docMkLst>
        <pc:docMk/>
      </pc:docMkLst>
      <pc:sldChg chg="modSp">
        <pc:chgData name="Jett, Lisa - Division of Assessment and Accountability Support" userId="S::lisa.jett@education.ky.gov::6d718aac-4a55-46f9-aab8-85fa88911f2a" providerId="AD" clId="Web-{BC9F46A6-C0E5-473B-3FC9-67103582AF5B}" dt="2023-07-25T19:22:43.888" v="2" actId="14100"/>
        <pc:sldMkLst>
          <pc:docMk/>
          <pc:sldMk cId="2786777432" sldId="317"/>
        </pc:sldMkLst>
        <pc:spChg chg="mod">
          <ac:chgData name="Jett, Lisa - Division of Assessment and Accountability Support" userId="S::lisa.jett@education.ky.gov::6d718aac-4a55-46f9-aab8-85fa88911f2a" providerId="AD" clId="Web-{BC9F46A6-C0E5-473B-3FC9-67103582AF5B}" dt="2023-07-25T19:22:43.888" v="2" actId="14100"/>
          <ac:spMkLst>
            <pc:docMk/>
            <pc:sldMk cId="2786777432" sldId="317"/>
            <ac:spMk id="3" creationId="{4D8F24C8-E292-D7D1-9336-F723B2332492}"/>
          </ac:spMkLst>
        </pc:spChg>
      </pc:sldChg>
    </pc:docChg>
  </pc:docChgLst>
  <pc:docChgLst>
    <pc:chgData name="Riley, Ben - Division of Assessment and Accountability Support" userId="4cd6cdff-1273-49fa-8860-d0f5fa3fb9f7" providerId="ADAL" clId="{ABFC8581-2D7E-4ED5-8D6C-1D154001AF01}"/>
    <pc:docChg chg="addSld delSld modSld">
      <pc:chgData name="Riley, Ben - Division of Assessment and Accountability Support" userId="4cd6cdff-1273-49fa-8860-d0f5fa3fb9f7" providerId="ADAL" clId="{ABFC8581-2D7E-4ED5-8D6C-1D154001AF01}" dt="2023-08-07T13:08:02.621" v="134" actId="962"/>
      <pc:docMkLst>
        <pc:docMk/>
      </pc:docMkLst>
      <pc:sldChg chg="addSp modSp mod">
        <pc:chgData name="Riley, Ben - Division of Assessment and Accountability Support" userId="4cd6cdff-1273-49fa-8860-d0f5fa3fb9f7" providerId="ADAL" clId="{ABFC8581-2D7E-4ED5-8D6C-1D154001AF01}" dt="2023-08-07T13:06:22.176" v="40" actId="20577"/>
        <pc:sldMkLst>
          <pc:docMk/>
          <pc:sldMk cId="301902911" sldId="256"/>
        </pc:sldMkLst>
        <pc:spChg chg="add mod">
          <ac:chgData name="Riley, Ben - Division of Assessment and Accountability Support" userId="4cd6cdff-1273-49fa-8860-d0f5fa3fb9f7" providerId="ADAL" clId="{ABFC8581-2D7E-4ED5-8D6C-1D154001AF01}" dt="2023-08-07T13:06:22.176" v="40" actId="20577"/>
          <ac:spMkLst>
            <pc:docMk/>
            <pc:sldMk cId="301902911" sldId="256"/>
            <ac:spMk id="2" creationId="{56F23C3D-4477-8BB3-378E-2DCB40559053}"/>
          </ac:spMkLst>
        </pc:spChg>
      </pc:sldChg>
      <pc:sldChg chg="addSp modSp mod">
        <pc:chgData name="Riley, Ben - Division of Assessment and Accountability Support" userId="4cd6cdff-1273-49fa-8860-d0f5fa3fb9f7" providerId="ADAL" clId="{ABFC8581-2D7E-4ED5-8D6C-1D154001AF01}" dt="2023-08-07T13:08:02.621" v="134" actId="962"/>
        <pc:sldMkLst>
          <pc:docMk/>
          <pc:sldMk cId="1481697069" sldId="300"/>
        </pc:sldMkLst>
        <pc:spChg chg="add mod">
          <ac:chgData name="Riley, Ben - Division of Assessment and Accountability Support" userId="4cd6cdff-1273-49fa-8860-d0f5fa3fb9f7" providerId="ADAL" clId="{ABFC8581-2D7E-4ED5-8D6C-1D154001AF01}" dt="2023-08-07T13:08:02.621" v="134" actId="962"/>
          <ac:spMkLst>
            <pc:docMk/>
            <pc:sldMk cId="1481697069" sldId="300"/>
            <ac:spMk id="2" creationId="{D38AB8E2-FF09-9EDE-E0D0-4697F4263691}"/>
          </ac:spMkLst>
        </pc:spChg>
      </pc:sldChg>
      <pc:sldChg chg="addSp modSp">
        <pc:chgData name="Riley, Ben - Division of Assessment and Accountability Support" userId="4cd6cdff-1273-49fa-8860-d0f5fa3fb9f7" providerId="ADAL" clId="{ABFC8581-2D7E-4ED5-8D6C-1D154001AF01}" dt="2023-08-07T13:07:54.023" v="133" actId="962"/>
        <pc:sldMkLst>
          <pc:docMk/>
          <pc:sldMk cId="420791263" sldId="303"/>
        </pc:sldMkLst>
        <pc:spChg chg="add mod">
          <ac:chgData name="Riley, Ben - Division of Assessment and Accountability Support" userId="4cd6cdff-1273-49fa-8860-d0f5fa3fb9f7" providerId="ADAL" clId="{ABFC8581-2D7E-4ED5-8D6C-1D154001AF01}" dt="2023-08-07T13:07:54.023" v="133" actId="962"/>
          <ac:spMkLst>
            <pc:docMk/>
            <pc:sldMk cId="420791263" sldId="303"/>
            <ac:spMk id="4" creationId="{1DBC9D06-7128-D303-A8DC-5C246AE8C52C}"/>
          </ac:spMkLst>
        </pc:spChg>
      </pc:sldChg>
      <pc:sldChg chg="modSp add del">
        <pc:chgData name="Riley, Ben - Division of Assessment and Accountability Support" userId="4cd6cdff-1273-49fa-8860-d0f5fa3fb9f7" providerId="ADAL" clId="{ABFC8581-2D7E-4ED5-8D6C-1D154001AF01}" dt="2023-08-07T13:06:21.910" v="38" actId="2696"/>
        <pc:sldMkLst>
          <pc:docMk/>
          <pc:sldMk cId="205739645" sldId="318"/>
        </pc:sldMkLst>
        <pc:spChg chg="mod">
          <ac:chgData name="Riley, Ben - Division of Assessment and Accountability Support" userId="4cd6cdff-1273-49fa-8860-d0f5fa3fb9f7" providerId="ADAL" clId="{ABFC8581-2D7E-4ED5-8D6C-1D154001AF01}" dt="2023-08-07T13:06:21.742" v="37" actId="20577"/>
          <ac:spMkLst>
            <pc:docMk/>
            <pc:sldMk cId="205739645" sldId="318"/>
            <ac:spMk id="2" creationId="{AFFCBDB2-19B9-525D-5060-21388AB966CC}"/>
          </ac:spMkLst>
        </pc:spChg>
      </pc:sldChg>
    </pc:docChg>
  </pc:docChgLst>
  <pc:docChgLst>
    <pc:chgData name="Jett, Lisa - Division of Assessment and Accountability Support" userId="6d718aac-4a55-46f9-aab8-85fa88911f2a" providerId="ADAL" clId="{B4EAA72E-A575-4A3D-A3DF-007E4002A648}"/>
    <pc:docChg chg="modSld">
      <pc:chgData name="Jett, Lisa - Division of Assessment and Accountability Support" userId="6d718aac-4a55-46f9-aab8-85fa88911f2a" providerId="ADAL" clId="{B4EAA72E-A575-4A3D-A3DF-007E4002A648}" dt="2023-07-25T17:30:26.535" v="1" actId="20577"/>
      <pc:docMkLst>
        <pc:docMk/>
      </pc:docMkLst>
      <pc:sldChg chg="modSp mod">
        <pc:chgData name="Jett, Lisa - Division of Assessment and Accountability Support" userId="6d718aac-4a55-46f9-aab8-85fa88911f2a" providerId="ADAL" clId="{B4EAA72E-A575-4A3D-A3DF-007E4002A648}" dt="2023-07-25T17:30:26.535" v="1" actId="20577"/>
        <pc:sldMkLst>
          <pc:docMk/>
          <pc:sldMk cId="1466443446" sldId="305"/>
        </pc:sldMkLst>
        <pc:spChg chg="mod">
          <ac:chgData name="Jett, Lisa - Division of Assessment and Accountability Support" userId="6d718aac-4a55-46f9-aab8-85fa88911f2a" providerId="ADAL" clId="{B4EAA72E-A575-4A3D-A3DF-007E4002A648}" dt="2023-07-25T17:30:26.535" v="1" actId="20577"/>
          <ac:spMkLst>
            <pc:docMk/>
            <pc:sldMk cId="1466443446" sldId="305"/>
            <ac:spMk id="3" creationId="{D155A95B-AEAA-6A33-A3B5-9286E08339F4}"/>
          </ac:spMkLst>
        </pc:spChg>
      </pc:sldChg>
      <pc:sldChg chg="delCm">
        <pc:chgData name="Jett, Lisa - Division of Assessment and Accountability Support" userId="6d718aac-4a55-46f9-aab8-85fa88911f2a" providerId="ADAL" clId="{B4EAA72E-A575-4A3D-A3DF-007E4002A648}" dt="2023-07-19T14:45:38.355" v="0"/>
        <pc:sldMkLst>
          <pc:docMk/>
          <pc:sldMk cId="2879018424" sldId="312"/>
        </pc:sldMkLst>
        <pc:extLst>
          <p:ext xmlns:p="http://schemas.openxmlformats.org/presentationml/2006/main" uri="{D6D511B9-2390-475A-947B-AFAB55BFBCF1}">
            <pc226:cmChg xmlns:pc226="http://schemas.microsoft.com/office/powerpoint/2022/06/main/command" chg="del">
              <pc226:chgData name="Jett, Lisa - Division of Assessment and Accountability Support" userId="6d718aac-4a55-46f9-aab8-85fa88911f2a" providerId="ADAL" clId="{B4EAA72E-A575-4A3D-A3DF-007E4002A648}" dt="2023-07-19T14:45:38.355" v="0"/>
              <pc2:cmMkLst xmlns:pc2="http://schemas.microsoft.com/office/powerpoint/2019/9/main/command">
                <pc:docMk/>
                <pc:sldMk cId="2879018424" sldId="312"/>
                <pc2:cmMk id="{2238E57F-AA3F-4079-972B-4580FDF3B2BD}"/>
              </pc2:cmMkLst>
            </pc226:cmChg>
          </p:ext>
        </pc:extLst>
      </pc:sldChg>
    </pc:docChg>
  </pc:docChgLst>
  <pc:docChgLst>
    <pc:chgData name="Jett, Lisa - Division of Assessment and Accountability Support" userId="S::lisa.jett@education.ky.gov::6d718aac-4a55-46f9-aab8-85fa88911f2a" providerId="AD" clId="Web-{B979CF93-7322-3481-29B9-F7E1DB043D03}"/>
    <pc:docChg chg="">
      <pc:chgData name="Jett, Lisa - Division of Assessment and Accountability Support" userId="S::lisa.jett@education.ky.gov::6d718aac-4a55-46f9-aab8-85fa88911f2a" providerId="AD" clId="Web-{B979CF93-7322-3481-29B9-F7E1DB043D03}" dt="2023-07-19T14:45:02.128" v="0"/>
      <pc:docMkLst>
        <pc:docMk/>
      </pc:docMkLst>
      <pc:sldChg chg="delCm">
        <pc:chgData name="Jett, Lisa - Division of Assessment and Accountability Support" userId="S::lisa.jett@education.ky.gov::6d718aac-4a55-46f9-aab8-85fa88911f2a" providerId="AD" clId="Web-{B979CF93-7322-3481-29B9-F7E1DB043D03}" dt="2023-07-19T14:45:02.128" v="0"/>
        <pc:sldMkLst>
          <pc:docMk/>
          <pc:sldMk cId="1153131532" sldId="301"/>
        </pc:sldMkLst>
        <pc:extLst>
          <p:ext xmlns:p="http://schemas.openxmlformats.org/presentationml/2006/main" uri="{D6D511B9-2390-475A-947B-AFAB55BFBCF1}">
            <pc226:cmChg xmlns:pc226="http://schemas.microsoft.com/office/powerpoint/2022/06/main/command" chg="del">
              <pc226:chgData name="Jett, Lisa - Division of Assessment and Accountability Support" userId="S::lisa.jett@education.ky.gov::6d718aac-4a55-46f9-aab8-85fa88911f2a" providerId="AD" clId="Web-{B979CF93-7322-3481-29B9-F7E1DB043D03}" dt="2023-07-19T14:45:02.128" v="0"/>
              <pc2:cmMkLst xmlns:pc2="http://schemas.microsoft.com/office/powerpoint/2019/9/main/command">
                <pc:docMk/>
                <pc:sldMk cId="1153131532" sldId="301"/>
                <pc2:cmMk id="{1251E9CC-A827-47E0-9058-CA8C9071CE64}"/>
              </pc2:cmMkLst>
            </pc226:cmChg>
          </p:ext>
        </pc:extLst>
      </pc:sldChg>
    </pc:docChg>
  </pc:docChgLst>
  <pc:docChgLst>
    <pc:chgData name="Riley, Ben - Division of Assessment and Accountability Support" userId="S::ben.riley@education.ky.gov::4cd6cdff-1273-49fa-8860-d0f5fa3fb9f7" providerId="AD" clId="Web-{DC5DECEE-8429-403F-9772-50C38D9F2246}"/>
    <pc:docChg chg="modSld">
      <pc:chgData name="Riley, Ben - Division of Assessment and Accountability Support" userId="S::ben.riley@education.ky.gov::4cd6cdff-1273-49fa-8860-d0f5fa3fb9f7" providerId="AD" clId="Web-{DC5DECEE-8429-403F-9772-50C38D9F2246}" dt="2023-08-07T13:03:09.992" v="9"/>
      <pc:docMkLst>
        <pc:docMk/>
      </pc:docMkLst>
      <pc:sldChg chg="modSp">
        <pc:chgData name="Riley, Ben - Division of Assessment and Accountability Support" userId="S::ben.riley@education.ky.gov::4cd6cdff-1273-49fa-8860-d0f5fa3fb9f7" providerId="AD" clId="Web-{DC5DECEE-8429-403F-9772-50C38D9F2246}" dt="2023-08-07T13:03:09.992" v="9"/>
        <pc:sldMkLst>
          <pc:docMk/>
          <pc:sldMk cId="1195325379" sldId="315"/>
        </pc:sldMkLst>
        <pc:picChg chg="mod">
          <ac:chgData name="Riley, Ben - Division of Assessment and Accountability Support" userId="S::ben.riley@education.ky.gov::4cd6cdff-1273-49fa-8860-d0f5fa3fb9f7" providerId="AD" clId="Web-{DC5DECEE-8429-403F-9772-50C38D9F2246}" dt="2023-08-07T13:03:09.992" v="9"/>
          <ac:picMkLst>
            <pc:docMk/>
            <pc:sldMk cId="1195325379" sldId="315"/>
            <ac:picMk id="5" creationId="{F506E83F-0A0D-EC18-86ED-6338F5445B66}"/>
          </ac:picMkLst>
        </pc:picChg>
      </pc:sldChg>
    </pc:docChg>
  </pc:docChgLst>
  <pc:docChgLst>
    <pc:chgData name="Stafford, Jennifer - KDE Division Director" userId="S::jennifer.stafford@education.ky.gov::0151abd4-297e-443f-a77b-a8c249c015ab" providerId="AD" clId="Web-{06780871-6067-A891-E394-B6A3B8F7B8A6}"/>
    <pc:docChg chg="mod">
      <pc:chgData name="Stafford, Jennifer - KDE Division Director" userId="S::jennifer.stafford@education.ky.gov::0151abd4-297e-443f-a77b-a8c249c015ab" providerId="AD" clId="Web-{06780871-6067-A891-E394-B6A3B8F7B8A6}" dt="2023-07-18T15:15:37.132" v="2"/>
      <pc:docMkLst>
        <pc:docMk/>
      </pc:docMkLst>
      <pc:sldChg chg="addCm">
        <pc:chgData name="Stafford, Jennifer - KDE Division Director" userId="S::jennifer.stafford@education.ky.gov::0151abd4-297e-443f-a77b-a8c249c015ab" providerId="AD" clId="Web-{06780871-6067-A891-E394-B6A3B8F7B8A6}" dt="2023-07-18T15:15:37.132" v="2"/>
        <pc:sldMkLst>
          <pc:docMk/>
          <pc:sldMk cId="1153131532" sldId="301"/>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06780871-6067-A891-E394-B6A3B8F7B8A6}" dt="2023-07-18T15:15:37.132" v="2"/>
              <pc2:cmMkLst xmlns:pc2="http://schemas.microsoft.com/office/powerpoint/2019/9/main/command">
                <pc:docMk/>
                <pc:sldMk cId="1153131532" sldId="301"/>
                <pc2:cmMk id="{1251E9CC-A827-47E0-9058-CA8C9071CE64}"/>
              </pc2:cmMkLst>
            </pc226:cmChg>
          </p:ext>
        </pc:extLst>
      </pc:sldChg>
      <pc:sldChg chg="addCm">
        <pc:chgData name="Stafford, Jennifer - KDE Division Director" userId="S::jennifer.stafford@education.ky.gov::0151abd4-297e-443f-a77b-a8c249c015ab" providerId="AD" clId="Web-{06780871-6067-A891-E394-B6A3B8F7B8A6}" dt="2023-07-18T15:13:30.643" v="1"/>
        <pc:sldMkLst>
          <pc:docMk/>
          <pc:sldMk cId="2879018424" sldId="312"/>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06780871-6067-A891-E394-B6A3B8F7B8A6}" dt="2023-07-18T15:13:30.643" v="1"/>
              <pc2:cmMkLst xmlns:pc2="http://schemas.microsoft.com/office/powerpoint/2019/9/main/command">
                <pc:docMk/>
                <pc:sldMk cId="2879018424" sldId="312"/>
                <pc2:cmMk id="{2238E57F-AA3F-4079-972B-4580FDF3B2BD}"/>
              </pc2:cmMkLst>
            </pc226:cmChg>
          </p:ext>
        </pc:extLst>
      </pc:sldChg>
    </pc:docChg>
  </pc:docChgLst>
  <pc:docChgLst>
    <pc:chgData name="Jett, Lisa - Division of Assessment and Accountability Support" userId="S::lisa.jett@education.ky.gov::6d718aac-4a55-46f9-aab8-85fa88911f2a" providerId="AD" clId="Web-{0F9D7C74-8D3A-6CD9-8244-C31FE842B880}"/>
    <pc:docChg chg="modSld">
      <pc:chgData name="Jett, Lisa - Division of Assessment and Accountability Support" userId="S::lisa.jett@education.ky.gov::6d718aac-4a55-46f9-aab8-85fa88911f2a" providerId="AD" clId="Web-{0F9D7C74-8D3A-6CD9-8244-C31FE842B880}" dt="2023-07-19T12:03:15.253" v="60" actId="20577"/>
      <pc:docMkLst>
        <pc:docMk/>
      </pc:docMkLst>
      <pc:sldChg chg="modSp modCm">
        <pc:chgData name="Jett, Lisa - Division of Assessment and Accountability Support" userId="S::lisa.jett@education.ky.gov::6d718aac-4a55-46f9-aab8-85fa88911f2a" providerId="AD" clId="Web-{0F9D7C74-8D3A-6CD9-8244-C31FE842B880}" dt="2023-07-19T12:03:15.253" v="60" actId="20577"/>
        <pc:sldMkLst>
          <pc:docMk/>
          <pc:sldMk cId="2879018424" sldId="312"/>
        </pc:sldMkLst>
        <pc:spChg chg="mod">
          <ac:chgData name="Jett, Lisa - Division of Assessment and Accountability Support" userId="S::lisa.jett@education.ky.gov::6d718aac-4a55-46f9-aab8-85fa88911f2a" providerId="AD" clId="Web-{0F9D7C74-8D3A-6CD9-8244-C31FE842B880}" dt="2023-07-19T12:03:15.253" v="60" actId="20577"/>
          <ac:spMkLst>
            <pc:docMk/>
            <pc:sldMk cId="2879018424" sldId="312"/>
            <ac:spMk id="3" creationId="{89CF84CE-4DF5-ACA1-DF9D-B59F029ADCFE}"/>
          </ac:spMkLst>
        </pc:spChg>
        <pc:extLst>
          <p:ext xmlns:p="http://schemas.openxmlformats.org/presentationml/2006/main" uri="{D6D511B9-2390-475A-947B-AFAB55BFBCF1}">
            <pc226:cmChg xmlns:pc226="http://schemas.microsoft.com/office/powerpoint/2022/06/main/command" chg="mod">
              <pc226:chgData name="Jett, Lisa - Division of Assessment and Accountability Support" userId="S::lisa.jett@education.ky.gov::6d718aac-4a55-46f9-aab8-85fa88911f2a" providerId="AD" clId="Web-{0F9D7C74-8D3A-6CD9-8244-C31FE842B880}" dt="2023-07-19T12:03:15.253" v="60" actId="20577"/>
              <pc2:cmMkLst xmlns:pc2="http://schemas.microsoft.com/office/powerpoint/2019/9/main/command">
                <pc:docMk/>
                <pc:sldMk cId="2879018424" sldId="312"/>
                <pc2:cmMk id="{2238E57F-AA3F-4079-972B-4580FDF3B2BD}"/>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students who are actively enrolled need to have Prior Settings data entered in IC. Kindergarten screening results are derived from both Prior Settings Data in IC and screener data entered into the Online Management System. If there is Prior Settings Data in IC for a student, they will be listed in the kindergarten screening results.</a:t>
            </a:r>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484856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DAAS:2022 Back to School Training</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8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DAAS:2022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lisa.jett@education.ky.gov" TargetMode="External"/><Relationship Id="rId3" Type="http://schemas.openxmlformats.org/officeDocument/2006/relationships/hyperlink" Target="mailto:chris.williams@education.ky.gov" TargetMode="External"/><Relationship Id="rId7" Type="http://schemas.openxmlformats.org/officeDocument/2006/relationships/hyperlink" Target="mailto:krista.mullins@education.ky.gov" TargetMode="External"/><Relationship Id="rId2" Type="http://schemas.openxmlformats.org/officeDocument/2006/relationships/hyperlink" Target="mailto:ben.riley@education.ky.gov" TargetMode="External"/><Relationship Id="rId1" Type="http://schemas.openxmlformats.org/officeDocument/2006/relationships/slideLayout" Target="../slideLayouts/slideLayout2.xml"/><Relationship Id="rId6" Type="http://schemas.openxmlformats.org/officeDocument/2006/relationships/hyperlink" Target="mailto:jennifer.stafford@education.ky.gov" TargetMode="External"/><Relationship Id="rId5" Type="http://schemas.openxmlformats.org/officeDocument/2006/relationships/hyperlink" Target="mailto:Helen.jones@education.ky.gov" TargetMode="External"/><Relationship Id="rId10" Type="http://schemas.openxmlformats.org/officeDocument/2006/relationships/hyperlink" Target="mailto:shara.savage@education.ky.gov" TargetMode="External"/><Relationship Id="rId4" Type="http://schemas.openxmlformats.org/officeDocument/2006/relationships/hyperlink" Target="mailto:christen.roseberry@education.ky.gov" TargetMode="External"/><Relationship Id="rId9" Type="http://schemas.openxmlformats.org/officeDocument/2006/relationships/hyperlink" Target="mailto:melissa.chandler@education.ky.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dacinfo@education.ky.gov"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ky.gov/AA/Assessments/Pages/K-Screen.aspx" TargetMode="External"/><Relationship Id="rId2" Type="http://schemas.openxmlformats.org/officeDocument/2006/relationships/hyperlink" Target="https://education.ky.gov/AA/Assessments/Documents/K%20Screen%20Composite%20Score%20Calculation.pdf"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p:cNvSpPr>
          <p:nvPr/>
        </p:nvSpPr>
        <p:spPr>
          <a:xfrm>
            <a:off x="2106209" y="1101155"/>
            <a:ext cx="9618991" cy="23241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r>
              <a:rPr lang="en-US" sz="4800"/>
              <a:t>2023-2024 Back to School Trainings</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76869" y="3429000"/>
            <a:ext cx="9144000" cy="1655762"/>
          </a:xfrm>
        </p:spPr>
        <p:txBody>
          <a:bodyPr vert="horz" lIns="91440" tIns="45720" rIns="91440" bIns="45720" rtlCol="0" anchor="t">
            <a:normAutofit fontScale="85000" lnSpcReduction="20000"/>
          </a:bodyPr>
          <a:lstStyle/>
          <a:p>
            <a:pPr algn="r"/>
            <a:r>
              <a:rPr lang="en-US" sz="4400"/>
              <a:t>Common Kindergarten Entry Screener</a:t>
            </a:r>
          </a:p>
          <a:p>
            <a:pPr algn="r"/>
            <a:r>
              <a:rPr lang="en-US" sz="4300" b="0" i="0" u="none" strike="noStrike">
                <a:solidFill>
                  <a:srgbClr val="007780"/>
                </a:solidFill>
                <a:effectLst/>
                <a:latin typeface="Franklin Gothic Book" panose="020B0503020102020204" pitchFamily="34" charset="0"/>
              </a:rPr>
              <a:t>Lisa Jett, Program Consultant </a:t>
            </a:r>
          </a:p>
          <a:p>
            <a:pPr algn="r"/>
            <a:r>
              <a:rPr lang="en-US" sz="4400"/>
              <a:t>Office of Assessment and Accountability</a:t>
            </a:r>
            <a:endParaRPr lang="en-US"/>
          </a:p>
        </p:txBody>
      </p:sp>
      <p:sp>
        <p:nvSpPr>
          <p:cNvPr id="3" name="Title 2">
            <a:extLst>
              <a:ext uri="{FF2B5EF4-FFF2-40B4-BE49-F238E27FC236}">
                <a16:creationId xmlns:a16="http://schemas.microsoft.com/office/drawing/2014/main" id="{C61D2B35-43DA-FA12-885D-1F0C66E148E7}"/>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2023-2024 Back to </a:t>
            </a:r>
            <a:r>
              <a:rPr lang="en-US"/>
              <a:t>School Trainings </a:t>
            </a:r>
            <a:r>
              <a:rPr lang="en-US" dirty="0"/>
              <a:t>K Screen</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F3437-4DFC-A060-0D73-00EEB1723ED0}"/>
              </a:ext>
            </a:extLst>
          </p:cNvPr>
          <p:cNvSpPr>
            <a:spLocks noGrp="1"/>
          </p:cNvSpPr>
          <p:nvPr>
            <p:ph type="title"/>
          </p:nvPr>
        </p:nvSpPr>
        <p:spPr>
          <a:xfrm>
            <a:off x="0" y="0"/>
            <a:ext cx="10515600" cy="1325563"/>
          </a:xfrm>
        </p:spPr>
        <p:txBody>
          <a:bodyPr/>
          <a:lstStyle/>
          <a:p>
            <a:r>
              <a:rPr lang="en-US"/>
              <a:t>Data Entry Reminders Continued</a:t>
            </a:r>
          </a:p>
        </p:txBody>
      </p:sp>
      <p:sp>
        <p:nvSpPr>
          <p:cNvPr id="3" name="Content Placeholder 2">
            <a:extLst>
              <a:ext uri="{FF2B5EF4-FFF2-40B4-BE49-F238E27FC236}">
                <a16:creationId xmlns:a16="http://schemas.microsoft.com/office/drawing/2014/main" id="{5ACAC033-B531-4C78-1957-D41A5D2ECED1}"/>
              </a:ext>
            </a:extLst>
          </p:cNvPr>
          <p:cNvSpPr>
            <a:spLocks noGrp="1"/>
          </p:cNvSpPr>
          <p:nvPr>
            <p:ph idx="1"/>
          </p:nvPr>
        </p:nvSpPr>
        <p:spPr>
          <a:xfrm>
            <a:off x="626450" y="1382442"/>
            <a:ext cx="10515600" cy="4093115"/>
          </a:xfrm>
        </p:spPr>
        <p:txBody>
          <a:bodyPr/>
          <a:lstStyle/>
          <a:p>
            <a:r>
              <a:rPr lang="en-US"/>
              <a:t>In an effort to avoid data inaccuracies, districts should not submit the Self Help and Social Emotional Skills Data (SHSE) in OMS if there is no Core Screen data being entered for the student.</a:t>
            </a:r>
          </a:p>
        </p:txBody>
      </p:sp>
    </p:spTree>
    <p:extLst>
      <p:ext uri="{BB962C8B-B14F-4D97-AF65-F5344CB8AC3E}">
        <p14:creationId xmlns:p14="http://schemas.microsoft.com/office/powerpoint/2010/main" val="351725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6958A-D5A6-1928-BD1C-319826D34E96}"/>
              </a:ext>
            </a:extLst>
          </p:cNvPr>
          <p:cNvSpPr>
            <a:spLocks noGrp="1"/>
          </p:cNvSpPr>
          <p:nvPr>
            <p:ph type="title"/>
          </p:nvPr>
        </p:nvSpPr>
        <p:spPr>
          <a:xfrm>
            <a:off x="0" y="8509"/>
            <a:ext cx="10515600" cy="1325563"/>
          </a:xfrm>
        </p:spPr>
        <p:txBody>
          <a:bodyPr/>
          <a:lstStyle/>
          <a:p>
            <a:r>
              <a:rPr lang="en-US"/>
              <a:t>Nonparticipation Students Reminder</a:t>
            </a:r>
          </a:p>
        </p:txBody>
      </p:sp>
      <p:sp>
        <p:nvSpPr>
          <p:cNvPr id="3" name="Content Placeholder 2">
            <a:extLst>
              <a:ext uri="{FF2B5EF4-FFF2-40B4-BE49-F238E27FC236}">
                <a16:creationId xmlns:a16="http://schemas.microsoft.com/office/drawing/2014/main" id="{89CF84CE-4DF5-ACA1-DF9D-B59F029ADCFE}"/>
              </a:ext>
            </a:extLst>
          </p:cNvPr>
          <p:cNvSpPr>
            <a:spLocks noGrp="1"/>
          </p:cNvSpPr>
          <p:nvPr>
            <p:ph idx="1"/>
          </p:nvPr>
        </p:nvSpPr>
        <p:spPr>
          <a:xfrm>
            <a:off x="608162" y="1382442"/>
            <a:ext cx="10515600" cy="4093115"/>
          </a:xfrm>
        </p:spPr>
        <p:txBody>
          <a:bodyPr vert="horz" lIns="91440" tIns="45720" rIns="91440" bIns="45720" rtlCol="0" anchor="t">
            <a:normAutofit/>
          </a:bodyPr>
          <a:lstStyle/>
          <a:p>
            <a:r>
              <a:rPr lang="en-US"/>
              <a:t>Collection of nonparticipation is </a:t>
            </a:r>
            <a:r>
              <a:rPr lang="en-US" b="1"/>
              <a:t>not</a:t>
            </a:r>
            <a:r>
              <a:rPr lang="en-US"/>
              <a:t> required for K Screen in the Student Data Review and Roster (SDRR) application. </a:t>
            </a:r>
          </a:p>
          <a:p>
            <a:endParaRPr lang="en-US"/>
          </a:p>
          <a:p>
            <a:r>
              <a:rPr lang="en-US"/>
              <a:t>Please keep documentation at the school/district level for any student that does not test.</a:t>
            </a:r>
          </a:p>
        </p:txBody>
      </p:sp>
    </p:spTree>
    <p:extLst>
      <p:ext uri="{BB962C8B-B14F-4D97-AF65-F5344CB8AC3E}">
        <p14:creationId xmlns:p14="http://schemas.microsoft.com/office/powerpoint/2010/main" val="2879018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FE20-84FE-F647-4C7E-73EC5BB76FF6}"/>
              </a:ext>
            </a:extLst>
          </p:cNvPr>
          <p:cNvSpPr>
            <a:spLocks noGrp="1"/>
          </p:cNvSpPr>
          <p:nvPr>
            <p:ph type="title"/>
          </p:nvPr>
        </p:nvSpPr>
        <p:spPr>
          <a:xfrm>
            <a:off x="0" y="0"/>
            <a:ext cx="10515600" cy="1325563"/>
          </a:xfrm>
        </p:spPr>
        <p:txBody>
          <a:bodyPr/>
          <a:lstStyle/>
          <a:p>
            <a:r>
              <a:rPr lang="en-US"/>
              <a:t>Kindergarten Screen Resources</a:t>
            </a:r>
          </a:p>
        </p:txBody>
      </p:sp>
      <p:sp>
        <p:nvSpPr>
          <p:cNvPr id="3" name="Content Placeholder 2">
            <a:extLst>
              <a:ext uri="{FF2B5EF4-FFF2-40B4-BE49-F238E27FC236}">
                <a16:creationId xmlns:a16="http://schemas.microsoft.com/office/drawing/2014/main" id="{10187068-4E62-10C5-B190-7E366D037263}"/>
              </a:ext>
            </a:extLst>
          </p:cNvPr>
          <p:cNvSpPr>
            <a:spLocks noGrp="1"/>
          </p:cNvSpPr>
          <p:nvPr>
            <p:ph idx="1"/>
          </p:nvPr>
        </p:nvSpPr>
        <p:spPr>
          <a:xfrm>
            <a:off x="599018" y="1382442"/>
            <a:ext cx="10515600" cy="4093115"/>
          </a:xfrm>
        </p:spPr>
        <p:txBody>
          <a:bodyPr/>
          <a:lstStyle/>
          <a:p>
            <a:r>
              <a:rPr lang="en-US"/>
              <a:t>K Screen Updates</a:t>
            </a:r>
          </a:p>
          <a:p>
            <a:r>
              <a:rPr lang="en-US"/>
              <a:t>Common Kindergarten Entry Screener website</a:t>
            </a:r>
          </a:p>
          <a:p>
            <a:pPr lvl="1"/>
            <a:r>
              <a:rPr lang="en-US"/>
              <a:t>Implementation Guide</a:t>
            </a:r>
          </a:p>
          <a:p>
            <a:pPr lvl="1"/>
            <a:r>
              <a:rPr lang="en-US"/>
              <a:t>K Screen Refresh Training</a:t>
            </a:r>
          </a:p>
          <a:p>
            <a:pPr lvl="1"/>
            <a:r>
              <a:rPr lang="en-US"/>
              <a:t>Prior Settings Video</a:t>
            </a:r>
          </a:p>
          <a:p>
            <a:r>
              <a:rPr lang="en-US"/>
              <a:t>Curriculum Associates Kentucky BRIGANCE video series</a:t>
            </a:r>
          </a:p>
        </p:txBody>
      </p:sp>
    </p:spTree>
    <p:extLst>
      <p:ext uri="{BB962C8B-B14F-4D97-AF65-F5344CB8AC3E}">
        <p14:creationId xmlns:p14="http://schemas.microsoft.com/office/powerpoint/2010/main" val="1091971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F7A1-C4AF-0089-D6F7-1962BA67B9B2}"/>
              </a:ext>
            </a:extLst>
          </p:cNvPr>
          <p:cNvSpPr>
            <a:spLocks noGrp="1"/>
          </p:cNvSpPr>
          <p:nvPr>
            <p:ph type="title"/>
          </p:nvPr>
        </p:nvSpPr>
        <p:spPr>
          <a:xfrm>
            <a:off x="0" y="0"/>
            <a:ext cx="10515600" cy="1325563"/>
          </a:xfrm>
        </p:spPr>
        <p:txBody>
          <a:bodyPr/>
          <a:lstStyle/>
          <a:p>
            <a:r>
              <a:rPr lang="en-US"/>
              <a:t>Implementation Guide</a:t>
            </a:r>
          </a:p>
        </p:txBody>
      </p:sp>
      <p:sp>
        <p:nvSpPr>
          <p:cNvPr id="3" name="Content Placeholder 2">
            <a:extLst>
              <a:ext uri="{FF2B5EF4-FFF2-40B4-BE49-F238E27FC236}">
                <a16:creationId xmlns:a16="http://schemas.microsoft.com/office/drawing/2014/main" id="{2ACCE705-29A8-9F13-826A-C188E71BD223}"/>
              </a:ext>
            </a:extLst>
          </p:cNvPr>
          <p:cNvSpPr>
            <a:spLocks noGrp="1"/>
          </p:cNvSpPr>
          <p:nvPr>
            <p:ph idx="1"/>
          </p:nvPr>
        </p:nvSpPr>
        <p:spPr>
          <a:xfrm>
            <a:off x="617306" y="1382442"/>
            <a:ext cx="5478694" cy="4093115"/>
          </a:xfrm>
        </p:spPr>
        <p:txBody>
          <a:bodyPr/>
          <a:lstStyle/>
          <a:p>
            <a:r>
              <a:rPr lang="en-US"/>
              <a:t>Timelines</a:t>
            </a:r>
          </a:p>
          <a:p>
            <a:r>
              <a:rPr lang="en-US"/>
              <a:t>K Screen Process</a:t>
            </a:r>
          </a:p>
          <a:p>
            <a:r>
              <a:rPr lang="en-US"/>
              <a:t>Forms</a:t>
            </a:r>
          </a:p>
          <a:p>
            <a:r>
              <a:rPr lang="en-US"/>
              <a:t>OMS Instructions</a:t>
            </a:r>
          </a:p>
          <a:p>
            <a:r>
              <a:rPr lang="en-US"/>
              <a:t>IC Reference Guide</a:t>
            </a:r>
          </a:p>
        </p:txBody>
      </p:sp>
      <p:pic>
        <p:nvPicPr>
          <p:cNvPr id="5" name="Picture 4" descr="Picture of the coversheet for the 2023-2024 K Screen Implementation Guide&#10;">
            <a:extLst>
              <a:ext uri="{FF2B5EF4-FFF2-40B4-BE49-F238E27FC236}">
                <a16:creationId xmlns:a16="http://schemas.microsoft.com/office/drawing/2014/main" id="{F506E83F-0A0D-EC18-86ED-6338F5445B66}"/>
              </a:ext>
            </a:extLst>
          </p:cNvPr>
          <p:cNvPicPr>
            <a:picLocks noChangeAspect="1"/>
          </p:cNvPicPr>
          <p:nvPr/>
        </p:nvPicPr>
        <p:blipFill>
          <a:blip r:embed="rId2"/>
          <a:stretch>
            <a:fillRect/>
          </a:stretch>
        </p:blipFill>
        <p:spPr>
          <a:xfrm>
            <a:off x="7623111" y="1022038"/>
            <a:ext cx="3216300" cy="37459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95325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D124-27C0-235E-E9FA-94E94609EF79}"/>
              </a:ext>
            </a:extLst>
          </p:cNvPr>
          <p:cNvSpPr>
            <a:spLocks noGrp="1"/>
          </p:cNvSpPr>
          <p:nvPr>
            <p:ph type="title"/>
          </p:nvPr>
        </p:nvSpPr>
        <p:spPr>
          <a:xfrm>
            <a:off x="0" y="0"/>
            <a:ext cx="12192000" cy="1325563"/>
          </a:xfrm>
        </p:spPr>
        <p:txBody>
          <a:bodyPr/>
          <a:lstStyle/>
          <a:p>
            <a:r>
              <a:rPr lang="en-US" dirty="0"/>
              <a:t>Kentucky Kindergarten Screen Composite Score Calculation</a:t>
            </a:r>
          </a:p>
        </p:txBody>
      </p:sp>
      <p:sp>
        <p:nvSpPr>
          <p:cNvPr id="3" name="Content Placeholder 2">
            <a:extLst>
              <a:ext uri="{FF2B5EF4-FFF2-40B4-BE49-F238E27FC236}">
                <a16:creationId xmlns:a16="http://schemas.microsoft.com/office/drawing/2014/main" id="{CE7A2AF4-1F1B-BE2E-211A-1472A2EFEA9C}"/>
              </a:ext>
            </a:extLst>
          </p:cNvPr>
          <p:cNvSpPr>
            <a:spLocks noGrp="1"/>
          </p:cNvSpPr>
          <p:nvPr>
            <p:ph idx="1"/>
          </p:nvPr>
        </p:nvSpPr>
        <p:spPr>
          <a:xfrm>
            <a:off x="622158" y="1382442"/>
            <a:ext cx="6338479" cy="4093115"/>
          </a:xfrm>
        </p:spPr>
        <p:txBody>
          <a:bodyPr/>
          <a:lstStyle/>
          <a:p>
            <a:r>
              <a:rPr lang="en-US"/>
              <a:t>Located on the Common Kindergarten Entry Screener webpage</a:t>
            </a:r>
          </a:p>
          <a:p>
            <a:r>
              <a:rPr lang="en-US"/>
              <a:t>Displays the skills demonstrated on the kindergarten screener</a:t>
            </a:r>
          </a:p>
          <a:p>
            <a:r>
              <a:rPr lang="en-US"/>
              <a:t>Assists educators in calculating the composite score for each student</a:t>
            </a:r>
          </a:p>
        </p:txBody>
      </p:sp>
      <p:pic>
        <p:nvPicPr>
          <p:cNvPr id="4" name="Content Placeholder 5" descr="Screenshot of the first page of the Kentucky Kindergarten Screen Composite Score Calculation document. This screenshot displays the skill area screened on the Kindergarten Core Assessment or the Brigance Screener">
            <a:extLst>
              <a:ext uri="{FF2B5EF4-FFF2-40B4-BE49-F238E27FC236}">
                <a16:creationId xmlns:a16="http://schemas.microsoft.com/office/drawing/2014/main" id="{36036F95-74D2-E0B3-204A-384319ABFCB8}"/>
              </a:ext>
            </a:extLst>
          </p:cNvPr>
          <p:cNvPicPr>
            <a:picLocks noChangeAspect="1"/>
          </p:cNvPicPr>
          <p:nvPr/>
        </p:nvPicPr>
        <p:blipFill>
          <a:blip r:embed="rId2"/>
          <a:stretch>
            <a:fillRect/>
          </a:stretch>
        </p:blipFill>
        <p:spPr>
          <a:xfrm>
            <a:off x="7472797" y="1074043"/>
            <a:ext cx="3991284" cy="42839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04893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F2E1-6BAF-5D6A-AAEB-CA777F7CF80E}"/>
              </a:ext>
            </a:extLst>
          </p:cNvPr>
          <p:cNvSpPr>
            <a:spLocks noGrp="1"/>
          </p:cNvSpPr>
          <p:nvPr>
            <p:ph type="title"/>
          </p:nvPr>
        </p:nvSpPr>
        <p:spPr>
          <a:xfrm>
            <a:off x="0" y="0"/>
            <a:ext cx="10515600" cy="1325563"/>
          </a:xfrm>
        </p:spPr>
        <p:txBody>
          <a:bodyPr/>
          <a:lstStyle/>
          <a:p>
            <a:r>
              <a:rPr lang="en-US" dirty="0"/>
              <a:t>Online Management System Updates</a:t>
            </a:r>
          </a:p>
        </p:txBody>
      </p:sp>
      <p:sp>
        <p:nvSpPr>
          <p:cNvPr id="3" name="Content Placeholder 2">
            <a:extLst>
              <a:ext uri="{FF2B5EF4-FFF2-40B4-BE49-F238E27FC236}">
                <a16:creationId xmlns:a16="http://schemas.microsoft.com/office/drawing/2014/main" id="{4D8F24C8-E292-D7D1-9336-F723B2332492}"/>
              </a:ext>
            </a:extLst>
          </p:cNvPr>
          <p:cNvSpPr>
            <a:spLocks noGrp="1"/>
          </p:cNvSpPr>
          <p:nvPr>
            <p:ph idx="1"/>
          </p:nvPr>
        </p:nvSpPr>
        <p:spPr>
          <a:xfrm>
            <a:off x="631488" y="1382442"/>
            <a:ext cx="10515600" cy="1927920"/>
          </a:xfrm>
        </p:spPr>
        <p:txBody>
          <a:bodyPr vert="horz" lIns="91440" tIns="45720" rIns="91440" bIns="45720" rtlCol="0" anchor="t">
            <a:normAutofit/>
          </a:bodyPr>
          <a:lstStyle/>
          <a:p>
            <a:r>
              <a:rPr lang="en-US"/>
              <a:t>New this year, OMS Admins can only add new Admins to the OMS.</a:t>
            </a:r>
          </a:p>
          <a:p>
            <a:r>
              <a:rPr lang="en-US"/>
              <a:t>Teachers and classes will be transferred into the OMS through weekly data transfers between IC and OMS.</a:t>
            </a:r>
          </a:p>
        </p:txBody>
      </p:sp>
    </p:spTree>
    <p:extLst>
      <p:ext uri="{BB962C8B-B14F-4D97-AF65-F5344CB8AC3E}">
        <p14:creationId xmlns:p14="http://schemas.microsoft.com/office/powerpoint/2010/main" val="278677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p:txBody>
          <a:bodyPr>
            <a:normAutofit fontScale="92500" lnSpcReduction="10000"/>
          </a:bodyPr>
          <a:lstStyle/>
          <a:p>
            <a:r>
              <a:rPr lang="en-US">
                <a:hlinkClick r:id="rId2"/>
              </a:rPr>
              <a:t>Ben Riley</a:t>
            </a:r>
            <a:r>
              <a:rPr lang="en-US"/>
              <a:t>, Systems Consultant</a:t>
            </a:r>
          </a:p>
          <a:p>
            <a:r>
              <a:rPr lang="en-US">
                <a:hlinkClick r:id="rId3"/>
              </a:rPr>
              <a:t>Chris Williams</a:t>
            </a:r>
            <a:r>
              <a:rPr lang="en-US"/>
              <a:t>, Program Consultant</a:t>
            </a:r>
          </a:p>
          <a:p>
            <a:r>
              <a:rPr lang="en-US">
                <a:hlinkClick r:id="rId4"/>
              </a:rPr>
              <a:t>Christen Roseberry</a:t>
            </a:r>
            <a:r>
              <a:rPr lang="en-US"/>
              <a:t>, Program Consultant </a:t>
            </a:r>
          </a:p>
          <a:p>
            <a:r>
              <a:rPr lang="en-US">
                <a:hlinkClick r:id="rId5"/>
              </a:rPr>
              <a:t>Helen Jones</a:t>
            </a:r>
            <a:r>
              <a:rPr lang="en-US"/>
              <a:t>, Academic Program Manager</a:t>
            </a:r>
          </a:p>
          <a:p>
            <a:r>
              <a:rPr lang="en-US">
                <a:hlinkClick r:id="rId6"/>
              </a:rPr>
              <a:t>Dr. Jennifer Stafford</a:t>
            </a:r>
            <a:r>
              <a:rPr lang="en-US"/>
              <a:t>, Division Director</a:t>
            </a:r>
          </a:p>
          <a:p>
            <a:r>
              <a:rPr lang="en-US">
                <a:hlinkClick r:id="rId7"/>
              </a:rPr>
              <a:t>Krista Mullins</a:t>
            </a:r>
            <a:r>
              <a:rPr lang="en-US"/>
              <a:t>, Program Consultant</a:t>
            </a:r>
          </a:p>
          <a:p>
            <a:r>
              <a:rPr lang="en-US">
                <a:hlinkClick r:id="rId8"/>
              </a:rPr>
              <a:t>Lisa Jett</a:t>
            </a:r>
            <a:r>
              <a:rPr lang="en-US"/>
              <a:t>, Program Consultant</a:t>
            </a:r>
          </a:p>
          <a:p>
            <a:r>
              <a:rPr lang="en-US">
                <a:hlinkClick r:id="rId9"/>
              </a:rPr>
              <a:t>Melissa Chandler</a:t>
            </a:r>
            <a:r>
              <a:rPr lang="en-US"/>
              <a:t>, Program Consultant</a:t>
            </a:r>
          </a:p>
          <a:p>
            <a:r>
              <a:rPr lang="en-US">
                <a:hlinkClick r:id="rId10"/>
              </a:rPr>
              <a:t>Shara Savage</a:t>
            </a:r>
            <a:r>
              <a:rPr lang="en-US"/>
              <a:t>, Program Consultant</a:t>
            </a:r>
          </a:p>
          <a:p>
            <a:endParaRPr lang="en-US"/>
          </a:p>
        </p:txBody>
      </p:sp>
    </p:spTree>
    <p:extLst>
      <p:ext uri="{BB962C8B-B14F-4D97-AF65-F5344CB8AC3E}">
        <p14:creationId xmlns:p14="http://schemas.microsoft.com/office/powerpoint/2010/main" val="1153131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CF35-281F-57B7-3BAE-D2F0F5C9888F}"/>
              </a:ext>
            </a:extLst>
          </p:cNvPr>
          <p:cNvSpPr>
            <a:spLocks noGrp="1"/>
          </p:cNvSpPr>
          <p:nvPr>
            <p:ph type="title"/>
          </p:nvPr>
        </p:nvSpPr>
        <p:spPr/>
        <p:txBody>
          <a:bodyPr/>
          <a:lstStyle/>
          <a:p>
            <a:r>
              <a:rPr lang="en-US" dirty="0"/>
              <a:t>Other Back to School Trainings</a:t>
            </a:r>
          </a:p>
        </p:txBody>
      </p:sp>
      <p:sp>
        <p:nvSpPr>
          <p:cNvPr id="3" name="Content Placeholder 2">
            <a:extLst>
              <a:ext uri="{FF2B5EF4-FFF2-40B4-BE49-F238E27FC236}">
                <a16:creationId xmlns:a16="http://schemas.microsoft.com/office/drawing/2014/main" id="{FB0706E7-5C9C-2C1D-9FBA-7AB990F3D24C}"/>
              </a:ext>
            </a:extLst>
          </p:cNvPr>
          <p:cNvSpPr>
            <a:spLocks noGrp="1"/>
          </p:cNvSpPr>
          <p:nvPr>
            <p:ph idx="1"/>
          </p:nvPr>
        </p:nvSpPr>
        <p:spPr/>
        <p:txBody>
          <a:bodyPr/>
          <a:lstStyle/>
          <a:p>
            <a:r>
              <a:rPr lang="en-US"/>
              <a:t>Accountability Overview</a:t>
            </a:r>
          </a:p>
          <a:p>
            <a:r>
              <a:rPr lang="en-US"/>
              <a:t>ACCESS/Alternate ACCESS</a:t>
            </a:r>
          </a:p>
          <a:p>
            <a:r>
              <a:rPr lang="en-US"/>
              <a:t>AKSA (Attainment Tasks)</a:t>
            </a:r>
          </a:p>
          <a:p>
            <a:r>
              <a:rPr lang="en-US"/>
              <a:t>K Screen</a:t>
            </a:r>
          </a:p>
          <a:p>
            <a:r>
              <a:rPr lang="en-US"/>
              <a:t>ACT – Fall ACT Administration</a:t>
            </a:r>
          </a:p>
          <a:p>
            <a:r>
              <a:rPr lang="en-US"/>
              <a:t>Test Security</a:t>
            </a:r>
          </a:p>
          <a:p>
            <a:endParaRPr lang="en-US"/>
          </a:p>
        </p:txBody>
      </p:sp>
    </p:spTree>
    <p:extLst>
      <p:ext uri="{BB962C8B-B14F-4D97-AF65-F5344CB8AC3E}">
        <p14:creationId xmlns:p14="http://schemas.microsoft.com/office/powerpoint/2010/main" val="398067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5054E38-6AD9-E7CC-6549-780F611E3B28}"/>
              </a:ext>
            </a:extLst>
          </p:cNvPr>
          <p:cNvSpPr txBox="1">
            <a:spLocks/>
          </p:cNvSpPr>
          <p:nvPr/>
        </p:nvSpPr>
        <p:spPr>
          <a:xfrm>
            <a:off x="0" y="-4046"/>
            <a:ext cx="8979243"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sz="4000"/>
              <a:t>Division of Assessment and Accountability Support</a:t>
            </a:r>
          </a:p>
        </p:txBody>
      </p:sp>
      <p:sp>
        <p:nvSpPr>
          <p:cNvPr id="3" name="Rectangle: Rounded Corners 2">
            <a:extLst>
              <a:ext uri="{FF2B5EF4-FFF2-40B4-BE49-F238E27FC236}">
                <a16:creationId xmlns:a16="http://schemas.microsoft.com/office/drawing/2014/main" id="{3BC4AB8E-8CD8-1DE0-730C-47710C96E773}"/>
              </a:ext>
            </a:extLst>
          </p:cNvPr>
          <p:cNvSpPr/>
          <p:nvPr/>
        </p:nvSpPr>
        <p:spPr>
          <a:xfrm>
            <a:off x="1318820" y="1609841"/>
            <a:ext cx="4526170" cy="4075150"/>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a:solidFill>
                  <a:schemeClr val="tx1"/>
                </a:solidFill>
              </a:rPr>
              <a:t>OAA/DAAS </a:t>
            </a:r>
            <a:br>
              <a:rPr lang="en-US" sz="2800"/>
            </a:br>
            <a:r>
              <a:rPr lang="en-US" sz="2800">
                <a:solidFill>
                  <a:schemeClr val="tx1"/>
                </a:solidFill>
              </a:rPr>
              <a:t>(502) 564-4394 </a:t>
            </a:r>
            <a:br>
              <a:rPr lang="en-US" sz="2800"/>
            </a:br>
            <a:r>
              <a:rPr lang="en-US" sz="1600">
                <a:solidFill>
                  <a:schemeClr val="tx1"/>
                </a:solidFill>
                <a:hlinkClick r:id="rId2">
                  <a:extLst>
                    <a:ext uri="{A12FA001-AC4F-418D-AE19-62706E023703}">
                      <ahyp:hlinkClr xmlns:ahyp="http://schemas.microsoft.com/office/drawing/2018/hyperlinkcolor" val="tx"/>
                    </a:ext>
                  </a:extLst>
                </a:hlinkClick>
              </a:rPr>
              <a:t>dacinfo@education.ky.gov</a:t>
            </a:r>
            <a:endParaRPr lang="en-US" sz="1600">
              <a:solidFill>
                <a:schemeClr val="tx1"/>
              </a:solidFill>
            </a:endParaRPr>
          </a:p>
          <a:p>
            <a:pPr algn="ctr"/>
            <a:endParaRPr lang="en-US"/>
          </a:p>
        </p:txBody>
      </p:sp>
      <p:sp>
        <p:nvSpPr>
          <p:cNvPr id="4" name="Title 3">
            <a:extLst>
              <a:ext uri="{FF2B5EF4-FFF2-40B4-BE49-F238E27FC236}">
                <a16:creationId xmlns:a16="http://schemas.microsoft.com/office/drawing/2014/main" id="{1DBC9D06-7128-D303-A8DC-5C246AE8C52C}"/>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a:lstStyle/>
          <a:p>
            <a:r>
              <a:rPr lang="en-US" dirty="0"/>
              <a:t>Division of Assessment and Accountability Support</a:t>
            </a:r>
          </a:p>
        </p:txBody>
      </p:sp>
    </p:spTree>
    <p:extLst>
      <p:ext uri="{BB962C8B-B14F-4D97-AF65-F5344CB8AC3E}">
        <p14:creationId xmlns:p14="http://schemas.microsoft.com/office/powerpoint/2010/main" val="420791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2"/>
          <a:stretch>
            <a:fillRect/>
          </a:stretch>
        </p:blipFill>
        <p:spPr>
          <a:xfrm>
            <a:off x="1030617" y="1931095"/>
            <a:ext cx="5473700" cy="2403743"/>
          </a:xfrm>
          <a:prstGeom prst="rect">
            <a:avLst/>
          </a:prstGeom>
        </p:spPr>
      </p:pic>
      <p:sp>
        <p:nvSpPr>
          <p:cNvPr id="2" name="Title 1">
            <a:extLst>
              <a:ext uri="{FF2B5EF4-FFF2-40B4-BE49-F238E27FC236}">
                <a16:creationId xmlns:a16="http://schemas.microsoft.com/office/drawing/2014/main" id="{D38AB8E2-FF09-9EDE-E0D0-4697F4263691}"/>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End Slide</a:t>
            </a:r>
            <a:br>
              <a:rPr lang="en-US" dirty="0"/>
            </a:br>
            <a:endParaRPr lang="en-US" dirty="0"/>
          </a:p>
        </p:txBody>
      </p:sp>
    </p:spTree>
    <p:extLst>
      <p:ext uri="{BB962C8B-B14F-4D97-AF65-F5344CB8AC3E}">
        <p14:creationId xmlns:p14="http://schemas.microsoft.com/office/powerpoint/2010/main" val="148169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F4C8B-5775-9597-5627-E8AA0A257FCE}"/>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F2D5CB9C-6CE0-4918-F84D-BB29C808D29D}"/>
              </a:ext>
            </a:extLst>
          </p:cNvPr>
          <p:cNvSpPr>
            <a:spLocks noGrp="1"/>
          </p:cNvSpPr>
          <p:nvPr>
            <p:ph idx="1"/>
          </p:nvPr>
        </p:nvSpPr>
        <p:spPr>
          <a:xfrm>
            <a:off x="633562" y="1382442"/>
            <a:ext cx="10515600" cy="4093115"/>
          </a:xfrm>
        </p:spPr>
        <p:txBody>
          <a:bodyPr/>
          <a:lstStyle/>
          <a:p>
            <a:r>
              <a:rPr lang="en-US"/>
              <a:t>Timeline Fall 2023-2024</a:t>
            </a:r>
          </a:p>
          <a:p>
            <a:r>
              <a:rPr lang="en-US"/>
              <a:t>Infinite Campus Preparations</a:t>
            </a:r>
          </a:p>
          <a:p>
            <a:r>
              <a:rPr lang="en-US"/>
              <a:t>Prior Settings</a:t>
            </a:r>
          </a:p>
          <a:p>
            <a:r>
              <a:rPr lang="en-US"/>
              <a:t>Screening Window</a:t>
            </a:r>
          </a:p>
          <a:p>
            <a:r>
              <a:rPr lang="en-US"/>
              <a:t>Core Assessment</a:t>
            </a:r>
          </a:p>
          <a:p>
            <a:r>
              <a:rPr lang="en-US"/>
              <a:t>Reminders: Data Entry, Nonparticipation</a:t>
            </a:r>
          </a:p>
          <a:p>
            <a:r>
              <a:rPr lang="en-US"/>
              <a:t>Kindergarten Screen Resources</a:t>
            </a:r>
          </a:p>
          <a:p>
            <a:r>
              <a:rPr lang="en-US"/>
              <a:t>OMS Updates</a:t>
            </a:r>
          </a:p>
        </p:txBody>
      </p:sp>
    </p:spTree>
    <p:extLst>
      <p:ext uri="{BB962C8B-B14F-4D97-AF65-F5344CB8AC3E}">
        <p14:creationId xmlns:p14="http://schemas.microsoft.com/office/powerpoint/2010/main" val="101674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49B9-BB71-78F4-1B15-638DD8026B02}"/>
              </a:ext>
            </a:extLst>
          </p:cNvPr>
          <p:cNvSpPr>
            <a:spLocks noGrp="1"/>
          </p:cNvSpPr>
          <p:nvPr>
            <p:ph type="title"/>
          </p:nvPr>
        </p:nvSpPr>
        <p:spPr>
          <a:xfrm>
            <a:off x="0" y="0"/>
            <a:ext cx="10515600" cy="1325563"/>
          </a:xfrm>
        </p:spPr>
        <p:txBody>
          <a:bodyPr/>
          <a:lstStyle/>
          <a:p>
            <a:r>
              <a:rPr lang="en-US"/>
              <a:t>Timeline 2023-2024</a:t>
            </a:r>
          </a:p>
        </p:txBody>
      </p:sp>
      <p:sp>
        <p:nvSpPr>
          <p:cNvPr id="3" name="Content Placeholder 2">
            <a:extLst>
              <a:ext uri="{FF2B5EF4-FFF2-40B4-BE49-F238E27FC236}">
                <a16:creationId xmlns:a16="http://schemas.microsoft.com/office/drawing/2014/main" id="{D155A95B-AEAA-6A33-A3B5-9286E08339F4}"/>
              </a:ext>
            </a:extLst>
          </p:cNvPr>
          <p:cNvSpPr>
            <a:spLocks noGrp="1"/>
          </p:cNvSpPr>
          <p:nvPr>
            <p:ph idx="1"/>
          </p:nvPr>
        </p:nvSpPr>
        <p:spPr>
          <a:xfrm>
            <a:off x="633562" y="1382442"/>
            <a:ext cx="11558438" cy="4093115"/>
          </a:xfrm>
        </p:spPr>
        <p:txBody>
          <a:bodyPr/>
          <a:lstStyle/>
          <a:p>
            <a:r>
              <a:rPr lang="en-US"/>
              <a:t>Mid July – Sept.            District screening windows open</a:t>
            </a:r>
          </a:p>
          <a:p>
            <a:r>
              <a:rPr lang="en-US"/>
              <a:t>Aug. 1 – 4		          OMS accounts available (projected date)</a:t>
            </a:r>
          </a:p>
          <a:p>
            <a:r>
              <a:rPr lang="en-US"/>
              <a:t>Aug. – Oct. 15		OMS and data entry window</a:t>
            </a:r>
          </a:p>
          <a:p>
            <a:r>
              <a:rPr lang="en-US"/>
              <a:t>Fall 2023			Fall Release of State Assessment Data 2022-2023</a:t>
            </a:r>
          </a:p>
          <a:p>
            <a:r>
              <a:rPr lang="en-US"/>
              <a:t>December 		District reporting for 2023-2024 K Screen Window</a:t>
            </a:r>
          </a:p>
        </p:txBody>
      </p:sp>
    </p:spTree>
    <p:extLst>
      <p:ext uri="{BB962C8B-B14F-4D97-AF65-F5344CB8AC3E}">
        <p14:creationId xmlns:p14="http://schemas.microsoft.com/office/powerpoint/2010/main" val="146644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7B6E-DCAF-B1D4-2C29-ED7D000F6B17}"/>
              </a:ext>
            </a:extLst>
          </p:cNvPr>
          <p:cNvSpPr>
            <a:spLocks noGrp="1"/>
          </p:cNvSpPr>
          <p:nvPr>
            <p:ph type="title"/>
          </p:nvPr>
        </p:nvSpPr>
        <p:spPr>
          <a:xfrm>
            <a:off x="0" y="0"/>
            <a:ext cx="10515600" cy="1325563"/>
          </a:xfrm>
        </p:spPr>
        <p:txBody>
          <a:bodyPr/>
          <a:lstStyle/>
          <a:p>
            <a:r>
              <a:rPr lang="en-US"/>
              <a:t>Infinite Campus Preparations</a:t>
            </a:r>
          </a:p>
        </p:txBody>
      </p:sp>
      <p:sp>
        <p:nvSpPr>
          <p:cNvPr id="3" name="Content Placeholder 2">
            <a:extLst>
              <a:ext uri="{FF2B5EF4-FFF2-40B4-BE49-F238E27FC236}">
                <a16:creationId xmlns:a16="http://schemas.microsoft.com/office/drawing/2014/main" id="{4F34F559-57BC-86AA-5817-EA93AC6FF3C0}"/>
              </a:ext>
            </a:extLst>
          </p:cNvPr>
          <p:cNvSpPr>
            <a:spLocks noGrp="1"/>
          </p:cNvSpPr>
          <p:nvPr>
            <p:ph idx="1"/>
          </p:nvPr>
        </p:nvSpPr>
        <p:spPr>
          <a:xfrm>
            <a:off x="595462" y="1382442"/>
            <a:ext cx="10515600" cy="4093115"/>
          </a:xfrm>
        </p:spPr>
        <p:txBody>
          <a:bodyPr>
            <a:normAutofit/>
          </a:bodyPr>
          <a:lstStyle/>
          <a:p>
            <a:r>
              <a:rPr lang="en-US"/>
              <a:t>Each kindergarten homeroom must be coded using the state code:</a:t>
            </a:r>
          </a:p>
          <a:p>
            <a:pPr lvl="1"/>
            <a:r>
              <a:rPr lang="en-US"/>
              <a:t>703001</a:t>
            </a:r>
          </a:p>
          <a:p>
            <a:r>
              <a:rPr lang="en-US"/>
              <a:t>Homerooms must be associated with a teacher whose district email address is entered in IC</a:t>
            </a:r>
          </a:p>
          <a:p>
            <a:r>
              <a:rPr lang="en-US"/>
              <a:t>If a student has a suffix in their name, make sure it is placed in the suffix box</a:t>
            </a:r>
          </a:p>
          <a:p>
            <a:r>
              <a:rPr lang="en-US"/>
              <a:t>Ensure the student’s date of birth is entered correctly</a:t>
            </a:r>
          </a:p>
          <a:p>
            <a:r>
              <a:rPr lang="en-US"/>
              <a:t>Check IC to be sure the child is not already enrolled in another district</a:t>
            </a:r>
          </a:p>
        </p:txBody>
      </p:sp>
    </p:spTree>
    <p:extLst>
      <p:ext uri="{BB962C8B-B14F-4D97-AF65-F5344CB8AC3E}">
        <p14:creationId xmlns:p14="http://schemas.microsoft.com/office/powerpoint/2010/main" val="24823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272F-0A81-41F8-800F-FA26F97F93A6}"/>
              </a:ext>
            </a:extLst>
          </p:cNvPr>
          <p:cNvSpPr>
            <a:spLocks noGrp="1"/>
          </p:cNvSpPr>
          <p:nvPr>
            <p:ph type="title"/>
          </p:nvPr>
        </p:nvSpPr>
        <p:spPr>
          <a:xfrm>
            <a:off x="0" y="0"/>
            <a:ext cx="10515600" cy="1325563"/>
          </a:xfrm>
        </p:spPr>
        <p:txBody>
          <a:bodyPr/>
          <a:lstStyle/>
          <a:p>
            <a:r>
              <a:rPr lang="en-US"/>
              <a:t>Prior Settings Reminder</a:t>
            </a:r>
          </a:p>
        </p:txBody>
      </p:sp>
      <p:sp>
        <p:nvSpPr>
          <p:cNvPr id="3" name="Content Placeholder 2">
            <a:extLst>
              <a:ext uri="{FF2B5EF4-FFF2-40B4-BE49-F238E27FC236}">
                <a16:creationId xmlns:a16="http://schemas.microsoft.com/office/drawing/2014/main" id="{FFA39D18-65B5-ECA6-0483-7D67E8C0C55C}"/>
              </a:ext>
            </a:extLst>
          </p:cNvPr>
          <p:cNvSpPr>
            <a:spLocks noGrp="1"/>
          </p:cNvSpPr>
          <p:nvPr>
            <p:ph idx="1"/>
          </p:nvPr>
        </p:nvSpPr>
        <p:spPr>
          <a:xfrm>
            <a:off x="598223" y="1382442"/>
            <a:ext cx="10515600" cy="4093115"/>
          </a:xfrm>
        </p:spPr>
        <p:txBody>
          <a:bodyPr/>
          <a:lstStyle/>
          <a:p>
            <a:r>
              <a:rPr lang="en-US"/>
              <a:t>Only students who are actively enrolled need to have Prior Settings data entered in Infinite Campus (IC). Kindergarten screening results are derived from both Prior Settings Data in IC and screener data entered into the Online Management System. </a:t>
            </a:r>
          </a:p>
        </p:txBody>
      </p:sp>
    </p:spTree>
    <p:extLst>
      <p:ext uri="{BB962C8B-B14F-4D97-AF65-F5344CB8AC3E}">
        <p14:creationId xmlns:p14="http://schemas.microsoft.com/office/powerpoint/2010/main" val="321467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8C4A-3F38-01E7-10F5-E6952630B01D}"/>
              </a:ext>
            </a:extLst>
          </p:cNvPr>
          <p:cNvSpPr>
            <a:spLocks noGrp="1"/>
          </p:cNvSpPr>
          <p:nvPr>
            <p:ph type="title"/>
          </p:nvPr>
        </p:nvSpPr>
        <p:spPr>
          <a:xfrm>
            <a:off x="0" y="22225"/>
            <a:ext cx="10515600" cy="1325563"/>
          </a:xfrm>
        </p:spPr>
        <p:txBody>
          <a:bodyPr/>
          <a:lstStyle/>
          <a:p>
            <a:r>
              <a:rPr lang="en-US"/>
              <a:t>Screening Window</a:t>
            </a:r>
          </a:p>
        </p:txBody>
      </p:sp>
      <p:sp>
        <p:nvSpPr>
          <p:cNvPr id="3" name="Content Placeholder 2">
            <a:extLst>
              <a:ext uri="{FF2B5EF4-FFF2-40B4-BE49-F238E27FC236}">
                <a16:creationId xmlns:a16="http://schemas.microsoft.com/office/drawing/2014/main" id="{CEAA81A8-EA9C-2D36-23A3-106A6AAE9811}"/>
              </a:ext>
            </a:extLst>
          </p:cNvPr>
          <p:cNvSpPr>
            <a:spLocks noGrp="1"/>
          </p:cNvSpPr>
          <p:nvPr>
            <p:ph idx="1"/>
          </p:nvPr>
        </p:nvSpPr>
        <p:spPr>
          <a:xfrm>
            <a:off x="608162" y="1382442"/>
            <a:ext cx="10515600" cy="4093115"/>
          </a:xfrm>
        </p:spPr>
        <p:txBody>
          <a:bodyPr/>
          <a:lstStyle/>
          <a:p>
            <a:r>
              <a:rPr lang="en-US"/>
              <a:t>Screening may begin 15 calendar days before the first day of school</a:t>
            </a:r>
          </a:p>
          <a:p>
            <a:r>
              <a:rPr lang="en-US"/>
              <a:t>Screening must not take place after the 30</a:t>
            </a:r>
            <a:r>
              <a:rPr lang="en-US" baseline="30000"/>
              <a:t>th</a:t>
            </a:r>
            <a:r>
              <a:rPr lang="en-US"/>
              <a:t> instructional day </a:t>
            </a:r>
            <a:r>
              <a:rPr lang="en-US" b="1" i="1"/>
              <a:t>unless</a:t>
            </a:r>
            <a:r>
              <a:rPr lang="en-US"/>
              <a:t> a new student has enrolled before the deadline of October 15</a:t>
            </a:r>
          </a:p>
          <a:p>
            <a:r>
              <a:rPr lang="en-US"/>
              <a:t>The Online Management System (OMS) data must be entered within 15 instructional days after the screening window closes, no later than October 15th</a:t>
            </a:r>
          </a:p>
        </p:txBody>
      </p:sp>
    </p:spTree>
    <p:extLst>
      <p:ext uri="{BB962C8B-B14F-4D97-AF65-F5344CB8AC3E}">
        <p14:creationId xmlns:p14="http://schemas.microsoft.com/office/powerpoint/2010/main" val="349475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55C82-17B0-DC13-A002-4219209BC876}"/>
              </a:ext>
            </a:extLst>
          </p:cNvPr>
          <p:cNvSpPr>
            <a:spLocks noGrp="1"/>
          </p:cNvSpPr>
          <p:nvPr>
            <p:ph type="title"/>
          </p:nvPr>
        </p:nvSpPr>
        <p:spPr>
          <a:xfrm>
            <a:off x="0" y="0"/>
            <a:ext cx="10515600" cy="1325563"/>
          </a:xfrm>
        </p:spPr>
        <p:txBody>
          <a:bodyPr/>
          <a:lstStyle/>
          <a:p>
            <a:r>
              <a:rPr lang="en-US"/>
              <a:t>Core Assessment</a:t>
            </a:r>
          </a:p>
        </p:txBody>
      </p:sp>
      <p:sp>
        <p:nvSpPr>
          <p:cNvPr id="3" name="Content Placeholder 2">
            <a:extLst>
              <a:ext uri="{FF2B5EF4-FFF2-40B4-BE49-F238E27FC236}">
                <a16:creationId xmlns:a16="http://schemas.microsoft.com/office/drawing/2014/main" id="{AE9D5626-B46E-63B0-37DA-B726F3A0B58C}"/>
              </a:ext>
            </a:extLst>
          </p:cNvPr>
          <p:cNvSpPr>
            <a:spLocks noGrp="1"/>
          </p:cNvSpPr>
          <p:nvPr>
            <p:ph idx="1"/>
          </p:nvPr>
        </p:nvSpPr>
        <p:spPr>
          <a:xfrm>
            <a:off x="633562" y="1382442"/>
            <a:ext cx="10515600" cy="4093115"/>
          </a:xfrm>
        </p:spPr>
        <p:txBody>
          <a:bodyPr/>
          <a:lstStyle/>
          <a:p>
            <a:r>
              <a:rPr lang="en-US"/>
              <a:t>Abide by directions as written in the manual</a:t>
            </a:r>
          </a:p>
          <a:p>
            <a:r>
              <a:rPr lang="en-US"/>
              <a:t>Maintain consistency </a:t>
            </a:r>
          </a:p>
          <a:p>
            <a:r>
              <a:rPr lang="en-US"/>
              <a:t>Adhere to the discontinue point</a:t>
            </a:r>
          </a:p>
          <a:p>
            <a:r>
              <a:rPr lang="en-US"/>
              <a:t>Tab places in the screen for quick reference</a:t>
            </a:r>
          </a:p>
          <a:p>
            <a:r>
              <a:rPr lang="en-US"/>
              <a:t>Review the Implementation Guide for detailed notes</a:t>
            </a:r>
          </a:p>
          <a:p>
            <a:endParaRPr lang="en-US"/>
          </a:p>
        </p:txBody>
      </p:sp>
    </p:spTree>
    <p:extLst>
      <p:ext uri="{BB962C8B-B14F-4D97-AF65-F5344CB8AC3E}">
        <p14:creationId xmlns:p14="http://schemas.microsoft.com/office/powerpoint/2010/main" val="207146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6248-D4A3-9C22-7F31-A3DFC52FA585}"/>
              </a:ext>
            </a:extLst>
          </p:cNvPr>
          <p:cNvSpPr>
            <a:spLocks noGrp="1"/>
          </p:cNvSpPr>
          <p:nvPr>
            <p:ph type="title"/>
          </p:nvPr>
        </p:nvSpPr>
        <p:spPr>
          <a:xfrm>
            <a:off x="0" y="22225"/>
            <a:ext cx="10515600" cy="1325563"/>
          </a:xfrm>
        </p:spPr>
        <p:txBody>
          <a:bodyPr/>
          <a:lstStyle/>
          <a:p>
            <a:r>
              <a:rPr lang="en-US"/>
              <a:t>Core Assessment Continued</a:t>
            </a:r>
          </a:p>
        </p:txBody>
      </p:sp>
      <p:sp>
        <p:nvSpPr>
          <p:cNvPr id="3" name="Content Placeholder 2">
            <a:extLst>
              <a:ext uri="{FF2B5EF4-FFF2-40B4-BE49-F238E27FC236}">
                <a16:creationId xmlns:a16="http://schemas.microsoft.com/office/drawing/2014/main" id="{197636D4-918E-412C-592A-09E91CBB9317}"/>
              </a:ext>
            </a:extLst>
          </p:cNvPr>
          <p:cNvSpPr>
            <a:spLocks noGrp="1"/>
          </p:cNvSpPr>
          <p:nvPr>
            <p:ph idx="1"/>
          </p:nvPr>
        </p:nvSpPr>
        <p:spPr>
          <a:xfrm>
            <a:off x="620862" y="1347788"/>
            <a:ext cx="6829805" cy="4093115"/>
          </a:xfrm>
        </p:spPr>
        <p:txBody>
          <a:bodyPr/>
          <a:lstStyle/>
          <a:p>
            <a:r>
              <a:rPr lang="en-US">
                <a:hlinkClick r:id="rId2"/>
              </a:rPr>
              <a:t>The Kentucky Kindergarten Screen Composite Score Calculation Document</a:t>
            </a:r>
            <a:endParaRPr lang="en-US"/>
          </a:p>
          <a:p>
            <a:endParaRPr lang="en-US"/>
          </a:p>
          <a:p>
            <a:r>
              <a:rPr lang="en-US">
                <a:hlinkClick r:id="rId3"/>
              </a:rPr>
              <a:t>Common Kindergarten Entry Screener webpage</a:t>
            </a:r>
            <a:endParaRPr lang="en-US"/>
          </a:p>
        </p:txBody>
      </p:sp>
      <p:pic>
        <p:nvPicPr>
          <p:cNvPr id="5" name="Content Placeholder 5" descr="This is a screenshot of the Brigance Screening Guide's front cover.">
            <a:extLst>
              <a:ext uri="{FF2B5EF4-FFF2-40B4-BE49-F238E27FC236}">
                <a16:creationId xmlns:a16="http://schemas.microsoft.com/office/drawing/2014/main" id="{950BDB67-32B0-E213-D516-66D0E52718B7}"/>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861716" y="795292"/>
            <a:ext cx="4090809" cy="28627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Content Placeholder 5" descr="Screenshot of the first page of the Kentucky Kindergarten Screen Composite Score Calculation document. This screenshot displays the skill area screened on the Kindergarten Core Assessment or the Brigance Screener">
            <a:extLst>
              <a:ext uri="{FF2B5EF4-FFF2-40B4-BE49-F238E27FC236}">
                <a16:creationId xmlns:a16="http://schemas.microsoft.com/office/drawing/2014/main" id="{679F6008-D544-827E-B123-5D9DC2F80B8C}"/>
              </a:ext>
            </a:extLst>
          </p:cNvPr>
          <p:cNvPicPr>
            <a:picLocks noChangeAspect="1"/>
          </p:cNvPicPr>
          <p:nvPr/>
        </p:nvPicPr>
        <p:blipFill>
          <a:blip r:embed="rId5"/>
          <a:stretch>
            <a:fillRect/>
          </a:stretch>
        </p:blipFill>
        <p:spPr>
          <a:xfrm>
            <a:off x="7450667" y="2432891"/>
            <a:ext cx="2990900" cy="32101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2420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98F1-E432-6EF3-2E0B-223AF5031478}"/>
              </a:ext>
            </a:extLst>
          </p:cNvPr>
          <p:cNvSpPr>
            <a:spLocks noGrp="1"/>
          </p:cNvSpPr>
          <p:nvPr>
            <p:ph type="title"/>
          </p:nvPr>
        </p:nvSpPr>
        <p:spPr>
          <a:xfrm>
            <a:off x="0" y="0"/>
            <a:ext cx="10515600" cy="1325563"/>
          </a:xfrm>
        </p:spPr>
        <p:txBody>
          <a:bodyPr/>
          <a:lstStyle/>
          <a:p>
            <a:r>
              <a:rPr lang="en-US"/>
              <a:t>Data Entry Reminders</a:t>
            </a:r>
          </a:p>
        </p:txBody>
      </p:sp>
      <p:sp>
        <p:nvSpPr>
          <p:cNvPr id="3" name="Content Placeholder 2">
            <a:extLst>
              <a:ext uri="{FF2B5EF4-FFF2-40B4-BE49-F238E27FC236}">
                <a16:creationId xmlns:a16="http://schemas.microsoft.com/office/drawing/2014/main" id="{D35E6637-058B-3E78-82C8-8312ECB310B0}"/>
              </a:ext>
            </a:extLst>
          </p:cNvPr>
          <p:cNvSpPr>
            <a:spLocks noGrp="1"/>
          </p:cNvSpPr>
          <p:nvPr>
            <p:ph idx="1"/>
          </p:nvPr>
        </p:nvSpPr>
        <p:spPr>
          <a:xfrm>
            <a:off x="600456" y="1382442"/>
            <a:ext cx="10515600" cy="4093115"/>
          </a:xfrm>
        </p:spPr>
        <p:txBody>
          <a:bodyPr/>
          <a:lstStyle/>
          <a:p>
            <a:r>
              <a:rPr lang="en-US"/>
              <a:t>Enter only one new screening session</a:t>
            </a:r>
          </a:p>
          <a:p>
            <a:r>
              <a:rPr lang="en-US"/>
              <a:t>Be sure all items on the Self-Help and Social-Emotional Scales are completed</a:t>
            </a:r>
          </a:p>
          <a:p>
            <a:r>
              <a:rPr lang="en-US"/>
              <a:t>Make sure to click “Submit to Score” after entering both the K Core Assessments and the SH/SE Scales</a:t>
            </a:r>
          </a:p>
          <a:p>
            <a:r>
              <a:rPr lang="en-US"/>
              <a:t>View the Group Report and Export as CSV to sort information by domains</a:t>
            </a:r>
          </a:p>
        </p:txBody>
      </p:sp>
    </p:spTree>
    <p:extLst>
      <p:ext uri="{BB962C8B-B14F-4D97-AF65-F5344CB8AC3E}">
        <p14:creationId xmlns:p14="http://schemas.microsoft.com/office/powerpoint/2010/main" val="3361906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Back to School K Screen</RoutingRuleDescription>
    <PublishingExpirationDate xmlns="http://schemas.microsoft.com/sharepoint/v3" xsi:nil="true"/>
    <PublishingStartDate xmlns="http://schemas.microsoft.com/sharepoint/v3" xsi:nil="true"/>
    <Publication_x0020_Date xmlns="3a62de7d-ba57-4f43-9dae-9623ba637be0">2023-08-07T04:00:00+00:00</Publication_x0020_Date>
    <Audience1 xmlns="3a62de7d-ba57-4f43-9dae-9623ba637be0">
      <Value>1</Value>
      <Value>2</Value>
    </Audience1>
    <_dlc_DocId xmlns="3a62de7d-ba57-4f43-9dae-9623ba637be0">KYED-14-1845</_dlc_DocId>
    <_dlc_DocIdUrl xmlns="3a62de7d-ba57-4f43-9dae-9623ba637be0">
      <Url>https://www.education.ky.gov/AA/distsupp/_layouts/15/DocIdRedir.aspx?ID=KYED-14-1845</Url>
      <Description>KYED-14-1845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621DCCA-5AE7-4186-973E-D4FAE77E807A}"/>
</file>

<file path=customXml/itemProps2.xml><?xml version="1.0" encoding="utf-8"?>
<ds:datastoreItem xmlns:ds="http://schemas.openxmlformats.org/officeDocument/2006/customXml" ds:itemID="{C70D4522-EDD2-4326-BD38-D65ABD3DF72F}">
  <ds:schemaRefs>
    <ds:schemaRef ds:uri="http://purl.org/dc/elements/1.1/"/>
    <ds:schemaRef ds:uri="http://purl.org/dc/dcmitype/"/>
    <ds:schemaRef ds:uri="http://schemas.microsoft.com/office/2006/documentManagement/types"/>
    <ds:schemaRef ds:uri="c4bbda24-f7c9-41ba-9732-e119dcb2eb79"/>
    <ds:schemaRef ds:uri="http://www.w3.org/XML/1998/namespace"/>
    <ds:schemaRef ds:uri="http://schemas.microsoft.com/office/infopath/2007/PartnerControls"/>
    <ds:schemaRef ds:uri="4ba77eba-537c-4146-977f-ca75ba92ef12"/>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F286601D-D5B5-4893-8F6C-45854B51BC44}"/>
</file>

<file path=docProps/app.xml><?xml version="1.0" encoding="utf-8"?>
<Properties xmlns="http://schemas.openxmlformats.org/officeDocument/2006/extended-properties" xmlns:vt="http://schemas.openxmlformats.org/officeDocument/2006/docPropsVTypes">
  <Template>KDE PowerPoint Template 2021</Template>
  <TotalTime>1</TotalTime>
  <Words>751</Words>
  <Application>Microsoft Office PowerPoint</Application>
  <PresentationFormat>Widescreen</PresentationFormat>
  <Paragraphs>98</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Franklin Gothic Book</vt:lpstr>
      <vt:lpstr>Franklin Gothic Medium</vt:lpstr>
      <vt:lpstr>Office Theme</vt:lpstr>
      <vt:lpstr>2023-2024 Back to School Trainings K Screen</vt:lpstr>
      <vt:lpstr>Agenda</vt:lpstr>
      <vt:lpstr>Timeline 2023-2024</vt:lpstr>
      <vt:lpstr>Infinite Campus Preparations</vt:lpstr>
      <vt:lpstr>Prior Settings Reminder</vt:lpstr>
      <vt:lpstr>Screening Window</vt:lpstr>
      <vt:lpstr>Core Assessment</vt:lpstr>
      <vt:lpstr>Core Assessment Continued</vt:lpstr>
      <vt:lpstr>Data Entry Reminders</vt:lpstr>
      <vt:lpstr>Data Entry Reminders Continued</vt:lpstr>
      <vt:lpstr>Nonparticipation Students Reminder</vt:lpstr>
      <vt:lpstr>Kindergarten Screen Resources</vt:lpstr>
      <vt:lpstr>Implementation Guide</vt:lpstr>
      <vt:lpstr>Kentucky Kindergarten Screen Composite Score Calculation</vt:lpstr>
      <vt:lpstr>Online Management System Updates</vt:lpstr>
      <vt:lpstr>Contact Us</vt:lpstr>
      <vt:lpstr>Other Back to School Trainings</vt:lpstr>
      <vt:lpstr>Division of Assessment and Accountability Support</vt:lpstr>
      <vt:lpstr>End Slide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Back to School K Screen</dc:title>
  <dc:creator>Hackworth, Michael - Office of Assessment and Accountability</dc:creator>
  <cp:lastModifiedBy>Riley, Ben - Division of Assessment and Accountability Support</cp:lastModifiedBy>
  <cp:revision>6</cp:revision>
  <dcterms:created xsi:type="dcterms:W3CDTF">2021-08-26T18:21:30Z</dcterms:created>
  <dcterms:modified xsi:type="dcterms:W3CDTF">2023-08-07T13:35:10Z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3ee68486-4ea3-4ef4-b7a4-3bca57ad6961</vt:lpwstr>
  </property>
</Properties>
</file>