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9"/>
  </p:notesMasterIdLst>
  <p:sldIdLst>
    <p:sldId id="372" r:id="rId6"/>
    <p:sldId id="398" r:id="rId7"/>
    <p:sldId id="381" r:id="rId8"/>
    <p:sldId id="333" r:id="rId9"/>
    <p:sldId id="387" r:id="rId10"/>
    <p:sldId id="388" r:id="rId11"/>
    <p:sldId id="389" r:id="rId12"/>
    <p:sldId id="274" r:id="rId13"/>
    <p:sldId id="384" r:id="rId14"/>
    <p:sldId id="399" r:id="rId15"/>
    <p:sldId id="390" r:id="rId16"/>
    <p:sldId id="393" r:id="rId17"/>
    <p:sldId id="394" r:id="rId18"/>
    <p:sldId id="395" r:id="rId19"/>
    <p:sldId id="396" r:id="rId20"/>
    <p:sldId id="382" r:id="rId21"/>
    <p:sldId id="400" r:id="rId22"/>
    <p:sldId id="385" r:id="rId23"/>
    <p:sldId id="391" r:id="rId24"/>
    <p:sldId id="392" r:id="rId25"/>
    <p:sldId id="383" r:id="rId26"/>
    <p:sldId id="386" r:id="rId27"/>
    <p:sldId id="39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">
          <p15:clr>
            <a:srgbClr val="A4A3A4"/>
          </p15:clr>
        </p15:guide>
        <p15:guide id="2" orient="horz" pos="3973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1398">
          <p15:clr>
            <a:srgbClr val="A4A3A4"/>
          </p15:clr>
        </p15:guide>
        <p15:guide id="5" orient="horz" pos="1547">
          <p15:clr>
            <a:srgbClr val="A4A3A4"/>
          </p15:clr>
        </p15:guide>
        <p15:guide id="6" orient="horz" pos="1776">
          <p15:clr>
            <a:srgbClr val="A4A3A4"/>
          </p15:clr>
        </p15:guide>
        <p15:guide id="7" pos="336">
          <p15:clr>
            <a:srgbClr val="A4A3A4"/>
          </p15:clr>
        </p15:guide>
        <p15:guide id="8" pos="5616">
          <p15:clr>
            <a:srgbClr val="A4A3A4"/>
          </p15:clr>
        </p15:guide>
        <p15:guide id="9" pos="592">
          <p15:clr>
            <a:srgbClr val="A4A3A4"/>
          </p15:clr>
        </p15:guide>
        <p15:guide id="10" pos="5168">
          <p15:clr>
            <a:srgbClr val="A4A3A4"/>
          </p15:clr>
        </p15:guide>
        <p15:guide id="11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FC9"/>
    <a:srgbClr val="FFFFFF"/>
    <a:srgbClr val="FEF7F1"/>
    <a:srgbClr val="ECB384"/>
    <a:srgbClr val="D9680D"/>
    <a:srgbClr val="D1CAC4"/>
    <a:srgbClr val="FACCA7"/>
    <a:srgbClr val="F4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11" d="100"/>
          <a:sy n="111" d="100"/>
        </p:scale>
        <p:origin x="1536" y="108"/>
      </p:cViewPr>
      <p:guideLst>
        <p:guide orient="horz" pos="347"/>
        <p:guide orient="horz" pos="3973"/>
        <p:guide orient="horz" pos="576"/>
        <p:guide orient="horz" pos="1398"/>
        <p:guide orient="horz" pos="1547"/>
        <p:guide orient="horz" pos="1776"/>
        <p:guide pos="336"/>
        <p:guide pos="5616"/>
        <p:guide pos="592"/>
        <p:guide pos="5168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notesViewPr>
    <p:cSldViewPr>
      <p:cViewPr varScale="1">
        <p:scale>
          <a:sx n="87" d="100"/>
          <a:sy n="87" d="100"/>
        </p:scale>
        <p:origin x="11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FC70B6-4FBB-4AF3-85AE-E1D270D8A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07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851E8-CFB7-437A-AD35-737407830B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851E8-CFB7-437A-AD35-737407830B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We’ll begin with Mathematics</a:t>
            </a:r>
          </a:p>
          <a:p>
            <a:endParaRPr lang="en-US" altLang="en-US" smtClean="0"/>
          </a:p>
          <a:p>
            <a:r>
              <a:rPr lang="en-US" altLang="en-US" smtClean="0"/>
              <a:t>&lt;CLICK&gt;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92A48D1-C777-48E0-9116-6ECD99A872E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0004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We’ll begin with Mathematics</a:t>
            </a:r>
          </a:p>
          <a:p>
            <a:endParaRPr lang="en-US" altLang="en-US" smtClean="0"/>
          </a:p>
          <a:p>
            <a:r>
              <a:rPr lang="en-US" altLang="en-US" smtClean="0"/>
              <a:t>&lt;CLICK&gt;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92A48D1-C777-48E0-9116-6ECD99A872E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259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We’ll begin with Mathematics</a:t>
            </a:r>
          </a:p>
          <a:p>
            <a:endParaRPr lang="en-US" altLang="en-US" smtClean="0"/>
          </a:p>
          <a:p>
            <a:r>
              <a:rPr lang="en-US" altLang="en-US" smtClean="0"/>
              <a:t>&lt;CLICK&gt;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92A48D1-C777-48E0-9116-6ECD99A872E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2602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We’ll begin with Mathematics</a:t>
            </a:r>
          </a:p>
          <a:p>
            <a:endParaRPr lang="en-US" altLang="en-US" smtClean="0"/>
          </a:p>
          <a:p>
            <a:r>
              <a:rPr lang="en-US" altLang="en-US" smtClean="0"/>
              <a:t>&lt;CLICK&gt;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92A48D1-C777-48E0-9116-6ECD99A872E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720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We’ll begin with Mathematics</a:t>
            </a:r>
          </a:p>
          <a:p>
            <a:endParaRPr lang="en-US" altLang="en-US" smtClean="0"/>
          </a:p>
          <a:p>
            <a:r>
              <a:rPr lang="en-US" altLang="en-US" smtClean="0"/>
              <a:t>&lt;CLICK&gt;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92A48D1-C777-48E0-9116-6ECD99A872EE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6952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1213" y="703263"/>
            <a:ext cx="7189787" cy="3259137"/>
          </a:xfrm>
        </p:spPr>
        <p:txBody>
          <a:bodyPr anchor="b"/>
          <a:lstStyle>
            <a:lvl1pPr>
              <a:defRPr sz="36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1213" y="39624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05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34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19325"/>
            <a:ext cx="4114800" cy="4087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19325"/>
            <a:ext cx="4114800" cy="4087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5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19325"/>
            <a:ext cx="83820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8737600" y="6567488"/>
            <a:ext cx="330200" cy="214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4309E46C-CB32-4061-9CE2-F94AE9D41A54}" type="slidenum">
              <a:rPr lang="en-US" altLang="en-US" sz="8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ea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rgbClr val="3B3D3C"/>
          </a:solidFill>
          <a:latin typeface="+mn-lt"/>
          <a:ea typeface="+mn-ea"/>
          <a:cs typeface="ヒラギノ角ゴ Pro W3" charset="0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 kern="1200">
          <a:solidFill>
            <a:srgbClr val="3B3D3C"/>
          </a:solidFill>
          <a:latin typeface="+mn-lt"/>
          <a:ea typeface="+mn-ea"/>
          <a:cs typeface="ヒラギノ角ゴ Pro W3" charset="0"/>
        </a:defRPr>
      </a:lvl2pPr>
      <a:lvl3pPr marL="10842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ern="1200">
          <a:solidFill>
            <a:srgbClr val="3B3D3C"/>
          </a:solidFill>
          <a:latin typeface="+mn-lt"/>
          <a:ea typeface="+mn-ea"/>
          <a:cs typeface="ヒラギノ角ゴ Pro W3" charset="0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rgbClr val="3B3D3C"/>
          </a:solidFill>
          <a:latin typeface="+mn-lt"/>
          <a:ea typeface="+mn-ea"/>
          <a:cs typeface="ヒラギノ角ゴ Pro W3" charset="0"/>
        </a:defRPr>
      </a:lvl4pPr>
      <a:lvl5pPr marL="19986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 kern="1200">
          <a:solidFill>
            <a:srgbClr val="3B3D3C"/>
          </a:solidFill>
          <a:latin typeface="+mn-lt"/>
          <a:ea typeface="+mn-ea"/>
          <a:cs typeface="ヒラギノ角ゴ Pro W3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nces.ed.gov/nationsreportcard/districts/" TargetMode="External"/><Relationship Id="rId3" Type="http://schemas.openxmlformats.org/officeDocument/2006/relationships/hyperlink" Target="http://nces.ed.gov/nationsreportcard/naepdata/" TargetMode="External"/><Relationship Id="rId7" Type="http://schemas.openxmlformats.org/officeDocument/2006/relationships/hyperlink" Target="http://nces.ed.gov/nationsreportcard/itemmaps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hyperlink" Target="http://nces.ed.gov/nationsreportcard/states/" TargetMode="External"/><Relationship Id="rId5" Type="http://schemas.openxmlformats.org/officeDocument/2006/relationships/hyperlink" Target="http://nces.ed.gov/nationsreportcard/itmrlsx/landing.aspx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nces.ed.gov/nationsreportcard/statecomparisons/" TargetMode="Externa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6"/>
          <p:cNvSpPr txBox="1">
            <a:spLocks/>
          </p:cNvSpPr>
          <p:nvPr/>
        </p:nvSpPr>
        <p:spPr>
          <a:xfrm>
            <a:off x="152400" y="1905000"/>
            <a:ext cx="4343400" cy="490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NAEP Data Explorer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NAEP Questions Tool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NAEP State Comparisons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4419600" y="1905000"/>
            <a:ext cx="4419600" cy="490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State &amp; District Profiles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NAEP Item Maps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7" name="Picture 6" descr="NAEP Data Explorer" title="NAEP Data Explorer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438400"/>
            <a:ext cx="2297432" cy="914400"/>
          </a:xfrm>
          <a:prstGeom prst="rect">
            <a:avLst/>
          </a:prstGeom>
        </p:spPr>
      </p:pic>
      <p:pic>
        <p:nvPicPr>
          <p:cNvPr id="8" name="Picture 7" descr="NAEP Questions Tool" title="NAEP Questions Tool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962400"/>
            <a:ext cx="2297431" cy="914400"/>
          </a:xfrm>
          <a:prstGeom prst="rect">
            <a:avLst/>
          </a:prstGeom>
        </p:spPr>
      </p:pic>
      <p:pic>
        <p:nvPicPr>
          <p:cNvPr id="9" name="Picture 8" descr="NAEP Item Maps" title="NAEP Item Maps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4768" y="3930555"/>
            <a:ext cx="2158998" cy="870045"/>
          </a:xfrm>
          <a:prstGeom prst="rect">
            <a:avLst/>
          </a:prstGeom>
        </p:spPr>
      </p:pic>
      <p:pic>
        <p:nvPicPr>
          <p:cNvPr id="10" name="Picture 9" descr="NAEP State Comparisons" title="NAEP State Comparisons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" y="5715000"/>
            <a:ext cx="2286000" cy="921223"/>
          </a:xfrm>
          <a:prstGeom prst="rect">
            <a:avLst/>
          </a:prstGeom>
        </p:spPr>
      </p:pic>
      <p:pic>
        <p:nvPicPr>
          <p:cNvPr id="11" name="Picture 10" descr="State Profiles" title="State Profiles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2454322"/>
            <a:ext cx="2286000" cy="898478"/>
          </a:xfrm>
          <a:prstGeom prst="rect">
            <a:avLst/>
          </a:prstGeom>
        </p:spPr>
      </p:pic>
      <p:pic>
        <p:nvPicPr>
          <p:cNvPr id="12" name="Picture 11" descr="District Profiles" title="District Profiles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41292" y="2438400"/>
            <a:ext cx="2326508" cy="9143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477000" cy="1524000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</a:rPr>
              <a:t>NAEP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Reporting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68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52400" y="1905000"/>
            <a:ext cx="8915400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Test Yourself feature and capability to create and administer tests online</a:t>
            </a:r>
          </a:p>
          <a:p>
            <a:pPr marL="979487" lvl="1" indent="-463550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Provide back results</a:t>
            </a:r>
          </a:p>
          <a:p>
            <a:pPr marL="979487" lvl="1" indent="-463550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Gives comparison nationally or to a state</a:t>
            </a:r>
          </a:p>
          <a:p>
            <a:pPr marL="979487" lvl="1" indent="-463550"/>
            <a:endParaRPr lang="en-US" sz="2400" i="1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nces.ed.gov/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</a:rPr>
              <a:t>nationsreportcard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</a:rPr>
              <a:t>nqt</a:t>
            </a:r>
            <a:endParaRPr lang="en-US" sz="3200" i="1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Questions Tool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Questions Tool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NAEP Questions Tool is a database of available questions and a test creation tool. Try it online." title="NAEP Questions Tool"/>
          <p:cNvPicPr>
            <a:picLocks noChangeAspect="1"/>
          </p:cNvPicPr>
          <p:nvPr/>
        </p:nvPicPr>
        <p:blipFill rotWithShape="1">
          <a:blip r:embed="rId2"/>
          <a:srcRect l="19546" t="19792" r="20718" b="16667"/>
          <a:stretch/>
        </p:blipFill>
        <p:spPr>
          <a:xfrm>
            <a:off x="457200" y="1796716"/>
            <a:ext cx="84094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atin typeface="Calibri" panose="020F0502020204030204" pitchFamily="34" charset="0"/>
              </a:rPr>
              <a:t>NAEP Item Maps</a:t>
            </a:r>
          </a:p>
        </p:txBody>
      </p:sp>
      <p:pic>
        <p:nvPicPr>
          <p:cNvPr id="3" name="Picture 6" descr="nae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3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8600" y="1905000"/>
            <a:ext cx="8673548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Item Maps provide the location of individual items on the NAEP scale</a:t>
            </a:r>
          </a:p>
          <a:p>
            <a:pPr marL="463550" indent="-463550"/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Helps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illustrate the knowledge and skills demonstrated by students performing at different scale scores 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Provides a sense of item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difficulty</a:t>
            </a:r>
          </a:p>
          <a:p>
            <a:pPr marL="463550" indent="-463550"/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nces.ed.gov/</a:t>
            </a:r>
            <a:r>
              <a:rPr lang="en-US" sz="28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nationsreportcard</a:t>
            </a: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itemmaps</a:t>
            </a:r>
            <a:endParaRPr lang="en-US" sz="28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Item Maps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Item Maps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 descr="NAEP Item Maps find test items by year, grade and subject." title="NAEP Item Maps"/>
          <p:cNvPicPr>
            <a:picLocks noChangeAspect="1"/>
          </p:cNvPicPr>
          <p:nvPr/>
        </p:nvPicPr>
        <p:blipFill rotWithShape="1">
          <a:blip r:embed="rId2"/>
          <a:srcRect l="20132" t="13541" r="22475" b="6250"/>
          <a:stretch/>
        </p:blipFill>
        <p:spPr>
          <a:xfrm>
            <a:off x="990599" y="1828800"/>
            <a:ext cx="6324601" cy="4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Item Maps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NAEP Item Maps. Expand the item number by clicking on the plus (+) in front of the item number." title="NAEP Item Maps"/>
          <p:cNvPicPr>
            <a:picLocks noChangeAspect="1"/>
          </p:cNvPicPr>
          <p:nvPr/>
        </p:nvPicPr>
        <p:blipFill rotWithShape="1">
          <a:blip r:embed="rId2"/>
          <a:srcRect l="18960" t="16667" r="43558" b="4167"/>
          <a:stretch/>
        </p:blipFill>
        <p:spPr>
          <a:xfrm>
            <a:off x="1227220" y="1828800"/>
            <a:ext cx="4106780" cy="4876800"/>
          </a:xfrm>
          <a:prstGeom prst="rect">
            <a:avLst/>
          </a:prstGeom>
        </p:spPr>
      </p:pic>
      <p:pic>
        <p:nvPicPr>
          <p:cNvPr id="6" name="Picture 5" descr="Expanded NAEP Items. Click on the links to see more." title="NAEP Item Maps"/>
          <p:cNvPicPr>
            <a:picLocks noChangeAspect="1"/>
          </p:cNvPicPr>
          <p:nvPr/>
        </p:nvPicPr>
        <p:blipFill rotWithShape="1">
          <a:blip r:embed="rId2"/>
          <a:srcRect l="18960" t="66146" r="47658" b="7877"/>
          <a:stretch/>
        </p:blipFill>
        <p:spPr>
          <a:xfrm>
            <a:off x="685800" y="2438400"/>
            <a:ext cx="78377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6580187" cy="325913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Calibri" panose="020F0502020204030204" pitchFamily="34" charset="0"/>
              </a:rPr>
              <a:t>NAEP State Comparisons</a:t>
            </a:r>
          </a:p>
        </p:txBody>
      </p:sp>
      <p:pic>
        <p:nvPicPr>
          <p:cNvPr id="3" name="Picture 6" descr="nae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3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8600" y="2153057"/>
            <a:ext cx="8915400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NAEP State Comparisons tool created to provide a single site for quick comparisons involving all states </a:t>
            </a:r>
          </a:p>
          <a:p>
            <a:pPr marL="463550" indent="-463550"/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Major subgroups such as Overall, Race/Ethnicity, National School Lunch Program eligibility</a:t>
            </a:r>
          </a:p>
          <a:p>
            <a:pPr marL="463550" indent="-463550"/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State Comparisons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8600" y="1905000"/>
            <a:ext cx="8915400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Analytic goal to provide valid comparisons between states taking into account standard errors</a:t>
            </a:r>
          </a:p>
          <a:p>
            <a:pPr marL="463550" indent="-463550"/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Dissuade the use of uninformed ranking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nces.ed.gov/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</a:rPr>
              <a:t>nationsreportcard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</a:rPr>
              <a:t>statecomparisons</a:t>
            </a:r>
            <a:endParaRPr lang="en-US" sz="3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State Comparisons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State Comparisons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 descr="NAEP State Comparisons allows the user to choose how to filter the data for comparisons between selected groups and/or years." title="NAEP State Comparisons"/>
          <p:cNvPicPr>
            <a:picLocks noChangeAspect="1"/>
          </p:cNvPicPr>
          <p:nvPr/>
        </p:nvPicPr>
        <p:blipFill rotWithShape="1">
          <a:blip r:embed="rId2"/>
          <a:srcRect l="20132" t="14584" r="21303" b="8333"/>
          <a:stretch/>
        </p:blipFill>
        <p:spPr>
          <a:xfrm>
            <a:off x="1142999" y="1828800"/>
            <a:ext cx="6629401" cy="49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ls are on the top of the page. Analyze Data, Sample Questions, State Comparisons, State Profiles, and District Profiles" title="State Profiles"/>
          <p:cNvPicPr>
            <a:picLocks noChangeAspect="1"/>
          </p:cNvPicPr>
          <p:nvPr/>
        </p:nvPicPr>
        <p:blipFill rotWithShape="1">
          <a:blip r:embed="rId3"/>
          <a:srcRect l="20132" t="21875" r="28917" b="68750"/>
          <a:stretch/>
        </p:blipFill>
        <p:spPr>
          <a:xfrm>
            <a:off x="49696" y="3557752"/>
            <a:ext cx="9067800" cy="938048"/>
          </a:xfrm>
          <a:prstGeom prst="rect">
            <a:avLst/>
          </a:prstGeom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8600" y="1905000"/>
            <a:ext cx="8915400" cy="45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2pPr>
            <a:lvl3pPr marL="10842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3pPr>
            <a:lvl4pPr marL="15414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4pPr>
            <a:lvl5pPr marL="19986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of the tools can be found from each other’s page by using the links at the top of each page</a:t>
            </a:r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400800" cy="1524000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</a:rPr>
              <a:t>NAEP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Reporting Tools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489299" y="3198168"/>
            <a:ext cx="2165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NAEP</a:t>
            </a:r>
            <a:r>
              <a:rPr lang="en-US" dirty="0">
                <a:latin typeface="Calibri" panose="020F0502020204030204" pitchFamily="34" charset="0"/>
              </a:rPr>
              <a:t> Reporting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State Comparisons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Table showing NAEP State Comparisons is available on the website. In this image, Kentucky ranks 9." title="NAEP State Comparisons -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8" y="1828800"/>
            <a:ext cx="80552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1039813" y="703263"/>
            <a:ext cx="7189787" cy="325913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Calibri" panose="020F0502020204030204" pitchFamily="34" charset="0"/>
              </a:rPr>
              <a:t>NAEP Data Explorer</a:t>
            </a:r>
          </a:p>
        </p:txBody>
      </p:sp>
      <p:pic>
        <p:nvPicPr>
          <p:cNvPr id="3" name="Picture 6" descr="nae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3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8600" y="1848257"/>
            <a:ext cx="8915400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NAEP Data Explorer is the public interface with the NAEP data warehouse</a:t>
            </a:r>
          </a:p>
          <a:p>
            <a:pPr marL="463550" indent="-463550"/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Provides access to in-depth analyses of NAEP data at multiple levels</a:t>
            </a:r>
          </a:p>
          <a:p>
            <a:pPr marL="463550" indent="-463550"/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Keeps users safe in only allowing analyses that are valid to be undertaken</a:t>
            </a:r>
          </a:p>
          <a:p>
            <a:pPr marL="979487" lvl="1" indent="-463550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.g. can’t compare math scores to reading scores</a:t>
            </a:r>
          </a:p>
          <a:p>
            <a:pPr marL="463550" indent="-463550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nces.ed.gov/</a:t>
            </a:r>
            <a:r>
              <a:rPr lang="en-US" sz="28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nationsreportcard</a:t>
            </a: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naepdata</a:t>
            </a:r>
            <a:endParaRPr lang="en-US" sz="28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Data Explorer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Data Explorer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NAEP Data Explorer allows the user to select criteria such as subject and grade to begin the data mining." title="NAEP Data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60858" cy="489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54013" y="762000"/>
            <a:ext cx="7189787" cy="3259137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Calibri" panose="020F0502020204030204" pitchFamily="34" charset="0"/>
              </a:rPr>
              <a:t>State &amp; District Profiles</a:t>
            </a:r>
          </a:p>
        </p:txBody>
      </p:sp>
      <p:pic>
        <p:nvPicPr>
          <p:cNvPr id="3" name="Picture 6" descr="nae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3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State &amp; District Profiles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28600" y="1905000"/>
            <a:ext cx="8915400" cy="45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2pPr>
            <a:lvl3pPr marL="10842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3pPr>
            <a:lvl4pPr marL="15414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4pPr>
            <a:lvl5pPr marL="19986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 kern="1200">
                <a:solidFill>
                  <a:srgbClr val="3B3D3C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Profiles are a one-stop place for finding quick state and district level data for multiple subject areas over time</a:t>
            </a:r>
          </a:p>
          <a:p>
            <a:pPr marL="463550" indent="-463550"/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frequently hit page for NCES</a:t>
            </a:r>
          </a:p>
          <a:p>
            <a:pPr marL="463550" indent="-463550"/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63550" indent="-463550"/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- nces.ed.gov/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nationsreportcard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/states</a:t>
            </a:r>
          </a:p>
          <a:p>
            <a:pPr marL="463550" indent="-463550"/>
            <a:r>
              <a:rPr lang="en-US" sz="3200" i="1" dirty="0">
                <a:solidFill>
                  <a:schemeClr val="tx1"/>
                </a:solidFill>
                <a:latin typeface="Calibri" pitchFamily="34" charset="0"/>
              </a:rPr>
              <a:t>District - 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nces.ed.gov/</a:t>
            </a:r>
            <a:r>
              <a:rPr lang="en-US" sz="3200" i="1" dirty="0" err="1" smtClean="0">
                <a:solidFill>
                  <a:schemeClr val="tx1"/>
                </a:solidFill>
                <a:latin typeface="Calibri" pitchFamily="34" charset="0"/>
              </a:rPr>
              <a:t>nationsreportcard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/districts</a:t>
            </a:r>
            <a:endParaRPr lang="en-US" sz="3200" i="1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360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State &amp; District Profiles</a:t>
            </a:r>
          </a:p>
        </p:txBody>
      </p:sp>
      <p:pic>
        <p:nvPicPr>
          <p:cNvPr id="1026" name="Picture 2" descr="Comparing Kentucky to the rest of the nation. Use the online data for up-to-date results." title="State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799"/>
            <a:ext cx="8389937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State &amp; District Profiles</a:t>
            </a:r>
          </a:p>
        </p:txBody>
      </p:sp>
      <p:pic>
        <p:nvPicPr>
          <p:cNvPr id="2052" name="Picture 4" descr="State and District Profiles. Snapshot results for Reading and Math are available as are comparisons." title="State and District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9945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State &amp; District Profiles</a:t>
            </a:r>
          </a:p>
        </p:txBody>
      </p:sp>
      <p:pic>
        <p:nvPicPr>
          <p:cNvPr id="3074" name="Picture 2" descr="Use the tool to look more closely at a large district participating in NAEP testing, such as Jefferson County, Kentucky." title="District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75650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atin typeface="Calibri" panose="020F0502020204030204" pitchFamily="34" charset="0"/>
              </a:rPr>
              <a:t>NAEP Questions Tool</a:t>
            </a:r>
          </a:p>
        </p:txBody>
      </p:sp>
      <p:pic>
        <p:nvPicPr>
          <p:cNvPr id="3" name="Picture 6" descr="nae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3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52400" y="1905000"/>
            <a:ext cx="8915400" cy="4552543"/>
          </a:xfrm>
          <a:prstGeom prst="rect">
            <a:avLst/>
          </a:prstGeom>
        </p:spPr>
        <p:txBody>
          <a:bodyPr/>
          <a:lstStyle/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NAEP releases a portion of the item pool to the public after every assessment cycle</a:t>
            </a:r>
          </a:p>
          <a:p>
            <a:pPr marL="979487" lvl="1" indent="-463550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Approximately 15-20%</a:t>
            </a:r>
          </a:p>
          <a:p>
            <a:pPr marL="463550" indent="-463550"/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NQT houses all of the released items</a:t>
            </a:r>
          </a:p>
          <a:p>
            <a:pPr marL="979487" lvl="1" indent="-46355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Examine student performance nationally or by state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63550" indent="-463550"/>
            <a:endParaRPr lang="en-US" sz="32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348" y="4572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NAEP Questions Tool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B3D3C"/>
      </a:dk1>
      <a:lt1>
        <a:srgbClr val="FFFFFF"/>
      </a:lt1>
      <a:dk2>
        <a:srgbClr val="3B3D3C"/>
      </a:dk2>
      <a:lt2>
        <a:srgbClr val="FFFFFF"/>
      </a:lt2>
      <a:accent1>
        <a:srgbClr val="5D9AD0"/>
      </a:accent1>
      <a:accent2>
        <a:srgbClr val="333399"/>
      </a:accent2>
      <a:accent3>
        <a:srgbClr val="FFFFFF"/>
      </a:accent3>
      <a:accent4>
        <a:srgbClr val="313332"/>
      </a:accent4>
      <a:accent5>
        <a:srgbClr val="B6CAE4"/>
      </a:accent5>
      <a:accent6>
        <a:srgbClr val="2D2D8A"/>
      </a:accent6>
      <a:hlink>
        <a:srgbClr val="3A9848"/>
      </a:hlink>
      <a:folHlink>
        <a:srgbClr val="542475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29CC7760E392C8418FFAB1444E5F6B3F" ma:contentTypeVersion="28" ma:contentTypeDescription="" ma:contentTypeScope="" ma:versionID="24b0e0236122ffc68b06d0721f05cbd9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f4f1e749b587719de6c80f7f02e8fff2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How to access the NAEP Online Tools. Created in April 2016.</RoutingRuleDescription>
    <PublishingExpirationDate xmlns="http://schemas.microsoft.com/sharepoint/v3" xsi:nil="true"/>
    <PublishingStartDate xmlns="http://schemas.microsoft.com/sharepoint/v3" xsi:nil="true"/>
    <Publication_x0020_Date xmlns="3a62de7d-ba57-4f43-9dae-9623ba637be0">2016-04-15T04:00:00+00:00</Publication_x0020_Date>
    <Audience1 xmlns="3a62de7d-ba57-4f43-9dae-9623ba637be0">
      <Value>1</Value>
    </Audience1>
    <_dlc_DocId xmlns="3a62de7d-ba57-4f43-9dae-9623ba637be0">KYED-327-128</_dlc_DocId>
    <_dlc_DocIdUrl xmlns="3a62de7d-ba57-4f43-9dae-9623ba637be0">
      <Url>https://www.education.ky.gov/AA/Reports/_layouts/DocIdRedir.aspx?ID=KYED-327-128</Url>
      <Description>KYED-327-128</Description>
    </_dlc_DocIdUrl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>Public</Accessibility_x0020_Audience>
    <Accessibility_x0020_Status xmlns="3a62de7d-ba57-4f43-9dae-9623ba637be0">Accessible</Accessibility_x0020_Status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Accessibility_x0020_Office xmlns="3a62de7d-ba57-4f43-9dae-9623ba637be0">OAA - Office of Assessment and Accountability</Accessibility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0B5946E-5838-40EC-9E5B-2751CBD432FB}"/>
</file>

<file path=customXml/itemProps2.xml><?xml version="1.0" encoding="utf-8"?>
<ds:datastoreItem xmlns:ds="http://schemas.openxmlformats.org/officeDocument/2006/customXml" ds:itemID="{2590E527-A27E-439F-9A25-9AF74EBDCF90}">
  <ds:schemaRefs>
    <ds:schemaRef ds:uri="http://schemas.microsoft.com/office/2006/documentManagement/types"/>
    <ds:schemaRef ds:uri="http://schemas.microsoft.com/sharepoint/v3"/>
    <ds:schemaRef ds:uri="3a62de7d-ba57-4f43-9dae-9623ba637be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275AEE-E0E0-43B5-8AD2-3273FC19A3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DFA99C-249E-4A2D-8D08-0F4C86A876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368</Words>
  <Application>Microsoft Office PowerPoint</Application>
  <PresentationFormat>On-screen Show (4:3)</PresentationFormat>
  <Paragraphs>99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ヒラギノ角ゴ Pro W3</vt:lpstr>
      <vt:lpstr>Blank Presentation</vt:lpstr>
      <vt:lpstr>NAEP Reporting</vt:lpstr>
      <vt:lpstr>NAEP Reporting Tools</vt:lpstr>
      <vt:lpstr>State &amp; District Profiles</vt:lpstr>
      <vt:lpstr>State &amp; District Profiles</vt:lpstr>
      <vt:lpstr>State &amp; District Profiles</vt:lpstr>
      <vt:lpstr>State &amp; District Profiles</vt:lpstr>
      <vt:lpstr>State &amp; District Profiles</vt:lpstr>
      <vt:lpstr>NAEP Questions Tool</vt:lpstr>
      <vt:lpstr>NAEP Questions Tool</vt:lpstr>
      <vt:lpstr>NAEP Questions Tool</vt:lpstr>
      <vt:lpstr>NAEP Questions Tool</vt:lpstr>
      <vt:lpstr>NAEP Item Maps</vt:lpstr>
      <vt:lpstr>NAEP Item Maps</vt:lpstr>
      <vt:lpstr>NAEP Item Maps</vt:lpstr>
      <vt:lpstr>NAEP Item Maps</vt:lpstr>
      <vt:lpstr>NAEP State Comparisons</vt:lpstr>
      <vt:lpstr>NAEP State Comparisons</vt:lpstr>
      <vt:lpstr>NAEP State Comparisons</vt:lpstr>
      <vt:lpstr>NAEP State Comparisons</vt:lpstr>
      <vt:lpstr>NAEP State Comparisons</vt:lpstr>
      <vt:lpstr>NAEP Data Explorer</vt:lpstr>
      <vt:lpstr>NAEP Data Explorer</vt:lpstr>
      <vt:lpstr>NAEP Data Explorer</vt:lpstr>
    </vt:vector>
  </TitlesOfParts>
  <Company>Levine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NAEP</dc:title>
  <dc:creator>Levine</dc:creator>
  <cp:lastModifiedBy>Pamela</cp:lastModifiedBy>
  <cp:revision>360</cp:revision>
  <dcterms:created xsi:type="dcterms:W3CDTF">2010-10-05T17:27:22Z</dcterms:created>
  <dcterms:modified xsi:type="dcterms:W3CDTF">2018-07-30T14:36:36Z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0x0101001BEB557DBE01834EAB47A683706DCD5B0029CC7760E392C8418FFAB1444E5F6B3F</vt:lpwstr>
  </property>
  <property fmtid="{D5CDD505-2E9C-101B-9397-08002B2CF9AE}" pid="3" name="_dlc_DocIdItemGuid">
    <vt:lpwstr>e19b9a04-8983-43b7-ac47-5d329268bec7</vt:lpwstr>
  </property>
</Properties>
</file>